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8"/>
  </p:notesMasterIdLst>
  <p:handoutMasterIdLst>
    <p:handoutMasterId r:id="rId39"/>
  </p:handoutMasterIdLst>
  <p:sldIdLst>
    <p:sldId id="418" r:id="rId2"/>
    <p:sldId id="391" r:id="rId3"/>
    <p:sldId id="390" r:id="rId4"/>
    <p:sldId id="392" r:id="rId5"/>
    <p:sldId id="419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20" r:id="rId14"/>
    <p:sldId id="400" r:id="rId15"/>
    <p:sldId id="421" r:id="rId16"/>
    <p:sldId id="401" r:id="rId17"/>
    <p:sldId id="422" r:id="rId18"/>
    <p:sldId id="402" r:id="rId19"/>
    <p:sldId id="403" r:id="rId20"/>
    <p:sldId id="423" r:id="rId21"/>
    <p:sldId id="404" r:id="rId22"/>
    <p:sldId id="405" r:id="rId23"/>
    <p:sldId id="424" r:id="rId24"/>
    <p:sldId id="406" r:id="rId25"/>
    <p:sldId id="425" r:id="rId26"/>
    <p:sldId id="407" r:id="rId27"/>
    <p:sldId id="408" r:id="rId28"/>
    <p:sldId id="409" r:id="rId29"/>
    <p:sldId id="410" r:id="rId30"/>
    <p:sldId id="412" r:id="rId31"/>
    <p:sldId id="413" r:id="rId32"/>
    <p:sldId id="414" r:id="rId33"/>
    <p:sldId id="415" r:id="rId34"/>
    <p:sldId id="426" r:id="rId35"/>
    <p:sldId id="416" r:id="rId36"/>
    <p:sldId id="427" r:id="rId37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36" autoAdjust="0"/>
    <p:restoredTop sz="94382" autoAdjust="0"/>
  </p:normalViewPr>
  <p:slideViewPr>
    <p:cSldViewPr snapToGrid="0">
      <p:cViewPr varScale="1">
        <p:scale>
          <a:sx n="110" d="100"/>
          <a:sy n="110" d="100"/>
        </p:scale>
        <p:origin x="-642" y="-96"/>
      </p:cViewPr>
      <p:guideLst>
        <p:guide orient="horz" pos="2161"/>
        <p:guide pos="38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18DBAFA2-7331-46AD-B2DF-39693773D4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2135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64EBF6A0-9E51-429A-AD95-89D65300BC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0486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7588" y="514350"/>
            <a:ext cx="4568825" cy="257175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798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0D96DBA-11C2-402A-A57D-B0FD461ED170}" type="slidenum">
              <a:rPr lang="zh-CN" altLang="en-US"/>
              <a:pPr eaLnBrk="1" hangingPunct="1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7588" y="514350"/>
            <a:ext cx="4568825" cy="257175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798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0D96DBA-11C2-402A-A57D-B0FD461ED170}" type="slidenum">
              <a:rPr lang="zh-CN" altLang="en-US"/>
              <a:pPr eaLnBrk="1" hangingPunct="1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altLang="zh-CN">
                <a:ea typeface="黑体" pitchFamily="49" charset="-122"/>
              </a:rPr>
              <a:t>www.czsx.com.cn</a:t>
            </a:r>
          </a:p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99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06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4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4233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2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0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97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2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701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2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3" r:id="rId7"/>
    <p:sldLayoutId id="2147483724" r:id="rId8"/>
    <p:sldLayoutId id="2147483725" r:id="rId9"/>
    <p:sldLayoutId id="2147483726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36.wmf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3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9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26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n/imgres?imgurl=http://www1.moe.edu.sg/happytown/s2petrol/archive/2002/dazuowenzhang/260402/insect.jpg&amp;imgrefurl=http://www1.moe.edu.sg/happytown/s2petrol/archive/2002/dazuowenzhang/260402/260402c2.htm&amp;h=285&amp;w=616&amp;sz=15&amp;hl=zh-CN&amp;start=99&amp;tbnid=4DD0d-ENuKlO4M:&amp;tbnh=63&amp;tbnw=136&amp;prev=/images?q=%E8%9C%97%E7%89%9B&amp;start=80&amp;ndsp=20&amp;svnum=10&amp;hl=zh-CN&amp;inlang=zh-CN&amp;newwindow=1&amp;client=aff-avalanche&amp;channel=site01&amp;sa=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2.2.1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有理数的乘法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</a:p>
        </p:txBody>
      </p:sp>
    </p:spTree>
    <p:extLst>
      <p:ext uri="{BB962C8B-B14F-4D97-AF65-F5344CB8AC3E}">
        <p14:creationId xmlns:p14="http://schemas.microsoft.com/office/powerpoint/2010/main" val="99764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0" name="Picture 30"/>
          <p:cNvPicPr>
            <a:picLocks noChangeAspect="1" noChangeArrowheads="1"/>
          </p:cNvPicPr>
          <p:nvPr/>
        </p:nvPicPr>
        <p:blipFill>
          <a:blip r:embed="rId2">
            <a:lum bright="36000" contrast="1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4514" y="3321475"/>
            <a:ext cx="1159782" cy="5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3123699" y="2972144"/>
            <a:ext cx="731424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006017" y="1258785"/>
            <a:ext cx="9822707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583880" indent="-1583880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 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如果蜗牛一直以每分钟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的速度向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左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爬行，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分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钟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前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它在什么位置？</a:t>
            </a:r>
          </a:p>
        </p:txBody>
      </p:sp>
      <p:sp>
        <p:nvSpPr>
          <p:cNvPr id="54276" name="Line 5"/>
          <p:cNvSpPr>
            <a:spLocks noChangeShapeType="1"/>
          </p:cNvSpPr>
          <p:nvPr/>
        </p:nvSpPr>
        <p:spPr bwMode="auto">
          <a:xfrm>
            <a:off x="3174492" y="3245254"/>
            <a:ext cx="0" cy="3641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7" name="Line 6"/>
          <p:cNvSpPr>
            <a:spLocks noChangeShapeType="1"/>
          </p:cNvSpPr>
          <p:nvPr/>
        </p:nvSpPr>
        <p:spPr bwMode="auto">
          <a:xfrm>
            <a:off x="4888769" y="3228317"/>
            <a:ext cx="0" cy="3620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615" name="Line 7"/>
          <p:cNvSpPr>
            <a:spLocks noChangeShapeType="1"/>
          </p:cNvSpPr>
          <p:nvPr/>
        </p:nvSpPr>
        <p:spPr bwMode="auto">
          <a:xfrm>
            <a:off x="3193543" y="3359581"/>
            <a:ext cx="169099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3803841" y="2748981"/>
            <a:ext cx="4513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4280" name="Text Box 9"/>
          <p:cNvSpPr txBox="1">
            <a:spLocks noChangeArrowheads="1"/>
          </p:cNvSpPr>
          <p:nvPr/>
        </p:nvSpPr>
        <p:spPr bwMode="auto">
          <a:xfrm>
            <a:off x="4636921" y="3819006"/>
            <a:ext cx="531215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4281" name="Text Box 10"/>
          <p:cNvSpPr txBox="1">
            <a:spLocks noChangeArrowheads="1"/>
          </p:cNvSpPr>
          <p:nvPr/>
        </p:nvSpPr>
        <p:spPr bwMode="auto">
          <a:xfrm>
            <a:off x="6429502" y="3785129"/>
            <a:ext cx="438092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4282" name="Text Box 11"/>
          <p:cNvSpPr txBox="1">
            <a:spLocks noChangeArrowheads="1"/>
          </p:cNvSpPr>
          <p:nvPr/>
        </p:nvSpPr>
        <p:spPr bwMode="auto">
          <a:xfrm>
            <a:off x="9604092" y="3819006"/>
            <a:ext cx="546029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4283" name="Text Box 12"/>
          <p:cNvSpPr txBox="1">
            <a:spLocks noChangeArrowheads="1"/>
          </p:cNvSpPr>
          <p:nvPr/>
        </p:nvSpPr>
        <p:spPr bwMode="auto">
          <a:xfrm>
            <a:off x="7946954" y="3819006"/>
            <a:ext cx="495236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54284" name="Text Box 13"/>
          <p:cNvSpPr txBox="1">
            <a:spLocks noChangeArrowheads="1"/>
          </p:cNvSpPr>
          <p:nvPr/>
        </p:nvSpPr>
        <p:spPr bwMode="auto">
          <a:xfrm>
            <a:off x="2764514" y="3890044"/>
            <a:ext cx="707795" cy="6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–2</a:t>
            </a:r>
          </a:p>
        </p:txBody>
      </p:sp>
      <p:grpSp>
        <p:nvGrpSpPr>
          <p:cNvPr id="54285" name="Group 14"/>
          <p:cNvGrpSpPr>
            <a:grpSpLocks/>
          </p:cNvGrpSpPr>
          <p:nvPr/>
        </p:nvGrpSpPr>
        <p:grpSpPr bwMode="auto">
          <a:xfrm>
            <a:off x="2619998" y="3689857"/>
            <a:ext cx="8380909" cy="262527"/>
            <a:chOff x="0" y="0"/>
            <a:chExt cx="5280" cy="164"/>
          </a:xfrm>
        </p:grpSpPr>
        <p:sp>
          <p:nvSpPr>
            <p:cNvPr id="54301" name="Line 15"/>
            <p:cNvSpPr>
              <a:spLocks noChangeShapeType="1"/>
            </p:cNvSpPr>
            <p:nvPr/>
          </p:nvSpPr>
          <p:spPr bwMode="auto">
            <a:xfrm>
              <a:off x="2498" y="5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02" name="Line 16"/>
            <p:cNvSpPr>
              <a:spLocks noChangeShapeType="1"/>
            </p:cNvSpPr>
            <p:nvPr/>
          </p:nvSpPr>
          <p:spPr bwMode="auto">
            <a:xfrm>
              <a:off x="3503" y="5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03" name="Line 17"/>
            <p:cNvSpPr>
              <a:spLocks noChangeShapeType="1"/>
            </p:cNvSpPr>
            <p:nvPr/>
          </p:nvSpPr>
          <p:spPr bwMode="auto">
            <a:xfrm>
              <a:off x="4501" y="0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04" name="Line 18"/>
            <p:cNvSpPr>
              <a:spLocks noChangeShapeType="1"/>
            </p:cNvSpPr>
            <p:nvPr/>
          </p:nvSpPr>
          <p:spPr bwMode="auto">
            <a:xfrm>
              <a:off x="1429" y="3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05" name="Line 19"/>
            <p:cNvSpPr>
              <a:spLocks noChangeShapeType="1"/>
            </p:cNvSpPr>
            <p:nvPr/>
          </p:nvSpPr>
          <p:spPr bwMode="auto">
            <a:xfrm>
              <a:off x="0" y="156"/>
              <a:ext cx="52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06" name="Line 20"/>
            <p:cNvSpPr>
              <a:spLocks noChangeShapeType="1"/>
            </p:cNvSpPr>
            <p:nvPr/>
          </p:nvSpPr>
          <p:spPr bwMode="auto">
            <a:xfrm>
              <a:off x="348" y="12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6629" name="Picture 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-1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5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477" y="3279129"/>
            <a:ext cx="1511103" cy="70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7" name="Rectangle 22"/>
          <p:cNvSpPr>
            <a:spLocks noChangeArrowheads="1"/>
          </p:cNvSpPr>
          <p:nvPr/>
        </p:nvSpPr>
        <p:spPr bwMode="auto">
          <a:xfrm>
            <a:off x="10899320" y="3548008"/>
            <a:ext cx="457140" cy="73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96631" name="Rectangle 23"/>
          <p:cNvSpPr>
            <a:spLocks noChangeArrowheads="1"/>
          </p:cNvSpPr>
          <p:nvPr/>
        </p:nvSpPr>
        <p:spPr bwMode="auto">
          <a:xfrm>
            <a:off x="2526280" y="4691133"/>
            <a:ext cx="776863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结果：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钟分前在</a:t>
            </a:r>
            <a:r>
              <a:rPr lang="en-US" altLang="zh-CN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上点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边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处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632" name="Text Box 24"/>
          <p:cNvSpPr txBox="1">
            <a:spLocks noChangeArrowheads="1"/>
          </p:cNvSpPr>
          <p:nvPr/>
        </p:nvSpPr>
        <p:spPr bwMode="auto">
          <a:xfrm>
            <a:off x="7031084" y="4644501"/>
            <a:ext cx="1223274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右</a:t>
            </a:r>
          </a:p>
        </p:txBody>
      </p:sp>
      <p:sp>
        <p:nvSpPr>
          <p:cNvPr id="196633" name="Text Box 25"/>
          <p:cNvSpPr txBox="1">
            <a:spLocks noChangeArrowheads="1"/>
          </p:cNvSpPr>
          <p:nvPr/>
        </p:nvSpPr>
        <p:spPr bwMode="auto">
          <a:xfrm>
            <a:off x="8431495" y="4661637"/>
            <a:ext cx="1223274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196634" name="Rectangle 26"/>
          <p:cNvSpPr>
            <a:spLocks noChangeArrowheads="1"/>
          </p:cNvSpPr>
          <p:nvPr/>
        </p:nvSpPr>
        <p:spPr bwMode="auto">
          <a:xfrm>
            <a:off x="2484836" y="5561284"/>
            <a:ext cx="7180914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表示：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                               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.</a:t>
            </a:r>
            <a:r>
              <a:rPr lang="zh-CN" altLang="en-US" sz="2700" u="sng" dirty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6635" name="Text Box 27"/>
          <p:cNvSpPr txBox="1">
            <a:spLocks noChangeArrowheads="1"/>
          </p:cNvSpPr>
          <p:nvPr/>
        </p:nvSpPr>
        <p:spPr bwMode="auto">
          <a:xfrm>
            <a:off x="4594837" y="5462018"/>
            <a:ext cx="2652899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(–2)×(–3) =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　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　　　　　</a:t>
            </a:r>
          </a:p>
        </p:txBody>
      </p:sp>
      <p:sp>
        <p:nvSpPr>
          <p:cNvPr id="196637" name="Text Box 29"/>
          <p:cNvSpPr txBox="1">
            <a:spLocks noChangeArrowheads="1"/>
          </p:cNvSpPr>
          <p:nvPr/>
        </p:nvSpPr>
        <p:spPr bwMode="auto">
          <a:xfrm>
            <a:off x="6488098" y="5656059"/>
            <a:ext cx="15111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96639" name="Line 31"/>
          <p:cNvSpPr>
            <a:spLocks noChangeShapeType="1"/>
          </p:cNvSpPr>
          <p:nvPr/>
        </p:nvSpPr>
        <p:spPr bwMode="auto">
          <a:xfrm>
            <a:off x="4850677" y="3907923"/>
            <a:ext cx="4913731" cy="8469"/>
          </a:xfrm>
          <a:prstGeom prst="line">
            <a:avLst/>
          </a:prstGeom>
          <a:noFill/>
          <a:ln w="762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5679E-6 L -0.39115 0.002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566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5" grpId="0" animBg="1"/>
      <p:bldP spid="196616" grpId="0"/>
      <p:bldP spid="196631" grpId="0"/>
      <p:bldP spid="196632" grpId="0"/>
      <p:bldP spid="196633" grpId="0"/>
      <p:bldP spid="196634" grpId="0"/>
      <p:bldP spid="196635" grpId="0"/>
      <p:bldP spid="196637" grpId="0"/>
      <p:bldP spid="1966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1991797" y="3526119"/>
            <a:ext cx="9817361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indent="304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结果都是仍在原处，即结果都是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        若用式子表达：</a:t>
            </a:r>
          </a:p>
        </p:txBody>
      </p:sp>
      <p:sp>
        <p:nvSpPr>
          <p:cNvPr id="55299" name="Rectangle 4"/>
          <p:cNvSpPr>
            <a:spLocks noChangeArrowheads="1"/>
          </p:cNvSpPr>
          <p:nvPr/>
        </p:nvSpPr>
        <p:spPr bwMode="auto">
          <a:xfrm>
            <a:off x="1095270" y="1302450"/>
            <a:ext cx="870253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原地不动或运动了零次，结果是什么？</a:t>
            </a:r>
          </a:p>
        </p:txBody>
      </p:sp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3223306" y="5106840"/>
            <a:ext cx="5072989" cy="129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0×3=0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0×(–3)=0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2×0=0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(–2)×0=0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9128496" y="3696449"/>
            <a:ext cx="4513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</a:p>
        </p:txBody>
      </p:sp>
      <p:sp>
        <p:nvSpPr>
          <p:cNvPr id="197639" name="Line 7"/>
          <p:cNvSpPr>
            <a:spLocks noChangeShapeType="1"/>
          </p:cNvSpPr>
          <p:nvPr/>
        </p:nvSpPr>
        <p:spPr bwMode="auto">
          <a:xfrm>
            <a:off x="2666438" y="3168260"/>
            <a:ext cx="6984091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640" name="Line 8"/>
          <p:cNvSpPr>
            <a:spLocks noChangeShapeType="1"/>
          </p:cNvSpPr>
          <p:nvPr/>
        </p:nvSpPr>
        <p:spPr bwMode="auto">
          <a:xfrm flipV="1">
            <a:off x="5400814" y="3096277"/>
            <a:ext cx="0" cy="14608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4465373" y="3094164"/>
            <a:ext cx="187300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zh-CN" alt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7642" name="Picture 1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273" y="2520412"/>
            <a:ext cx="1295231" cy="59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14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/>
      <p:bldP spid="197637" grpId="0"/>
      <p:bldP spid="1976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1722159" y="3898488"/>
            <a:ext cx="9826403" cy="199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</a:rPr>
              <a:t>1.</a:t>
            </a:r>
            <a:r>
              <a:rPr lang="zh-CN" altLang="en-US" sz="2700" dirty="0">
                <a:solidFill>
                  <a:srgbClr val="000C0C"/>
                </a:solidFill>
                <a:latin typeface="Times New Roman" pitchFamily="18" charset="0"/>
              </a:rPr>
              <a:t>正数乘正数积为＿＿数；负数乘负数积为＿＿数</a:t>
            </a: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</a:rPr>
              <a:t>;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</a:rPr>
              <a:t>2.</a:t>
            </a:r>
            <a:r>
              <a:rPr lang="zh-CN" altLang="en-US" sz="2700" dirty="0">
                <a:solidFill>
                  <a:srgbClr val="000C0C"/>
                </a:solidFill>
                <a:latin typeface="Times New Roman" pitchFamily="18" charset="0"/>
              </a:rPr>
              <a:t>负数乘正数积为＿＿数；正数乘负数积为＿＿数</a:t>
            </a:r>
            <a:r>
              <a:rPr lang="en-US" altLang="zh-CN" sz="2700" dirty="0" smtClean="0">
                <a:solidFill>
                  <a:srgbClr val="000C0C"/>
                </a:solidFill>
                <a:latin typeface="Times New Roman" pitchFamily="18" charset="0"/>
              </a:rPr>
              <a:t>;</a:t>
            </a:r>
            <a:endParaRPr lang="en-US" altLang="zh-CN" sz="2700" dirty="0">
              <a:solidFill>
                <a:srgbClr val="000C0C"/>
              </a:solidFill>
              <a:latin typeface="Times New Roman" pitchFamily="18" charset="0"/>
            </a:endParaRP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4640272" y="4026114"/>
            <a:ext cx="431744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正</a:t>
            </a: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8369465" y="4013087"/>
            <a:ext cx="431744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宋体" pitchFamily="2" charset="-122"/>
              </a:rPr>
              <a:t>正</a:t>
            </a:r>
          </a:p>
        </p:txBody>
      </p:sp>
      <p:sp>
        <p:nvSpPr>
          <p:cNvPr id="198663" name="Text Box 7"/>
          <p:cNvSpPr txBox="1">
            <a:spLocks noChangeArrowheads="1"/>
          </p:cNvSpPr>
          <p:nvPr/>
        </p:nvSpPr>
        <p:spPr bwMode="auto">
          <a:xfrm>
            <a:off x="4676251" y="5035713"/>
            <a:ext cx="359786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宋体" pitchFamily="2" charset="-122"/>
              </a:rPr>
              <a:t>负</a:t>
            </a:r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8205862" y="5043875"/>
            <a:ext cx="819043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宋体" pitchFamily="2" charset="-122"/>
              </a:rPr>
              <a:t>负</a:t>
            </a:r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5788982" y="4494446"/>
            <a:ext cx="2050782" cy="769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lt"/>
                <a:ea typeface="黑体" pitchFamily="49" charset="-122"/>
              </a:rPr>
              <a:t>（同号得正）</a:t>
            </a:r>
            <a:endParaRPr lang="en-US" altLang="zh-CN" sz="2800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198667" name="Text Box 11"/>
          <p:cNvSpPr txBox="1">
            <a:spLocks noChangeArrowheads="1"/>
          </p:cNvSpPr>
          <p:nvPr/>
        </p:nvSpPr>
        <p:spPr bwMode="auto">
          <a:xfrm>
            <a:off x="5809108" y="5512558"/>
            <a:ext cx="2302634" cy="769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+mn-lt"/>
                <a:ea typeface="黑体" pitchFamily="49" charset="-122"/>
              </a:rPr>
              <a:t>（异号得负）</a:t>
            </a:r>
            <a:endParaRPr lang="en-US" altLang="zh-CN" sz="2800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7175" name="文本框 2"/>
          <p:cNvSpPr txBox="1">
            <a:spLocks noChangeArrowheads="1"/>
          </p:cNvSpPr>
          <p:nvPr/>
        </p:nvSpPr>
        <p:spPr bwMode="auto">
          <a:xfrm>
            <a:off x="1250350" y="3235498"/>
            <a:ext cx="3126308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+mn-lt"/>
              </a:rPr>
              <a:t>根据上面结果可知： </a:t>
            </a:r>
          </a:p>
        </p:txBody>
      </p:sp>
      <p:sp>
        <p:nvSpPr>
          <p:cNvPr id="14348" name="文本框 1"/>
          <p:cNvSpPr txBox="1"/>
          <p:nvPr/>
        </p:nvSpPr>
        <p:spPr>
          <a:xfrm>
            <a:off x="3283762" y="1366781"/>
            <a:ext cx="5630658" cy="17851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21878" tIns="60938" rIns="121878" bIns="609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(+2)×(+3)= +6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　    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(–2)×(–3)= +6</a:t>
            </a:r>
            <a:endParaRPr lang="zh-CN" altLang="en-US" sz="2700" noProof="1">
              <a:latin typeface="Times New Roman" pitchFamily="18" charset="0"/>
              <a:ea typeface="宋体" pitchFamily="2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(–2)×(+3)= –6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　     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(+2)×(–3)= –6</a:t>
            </a:r>
            <a:endParaRPr lang="zh-CN" altLang="en-US" sz="2700" noProof="1">
              <a:latin typeface="Times New Roman" pitchFamily="18" charset="0"/>
              <a:ea typeface="宋体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 2×0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=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0                     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(–2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)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×0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=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0</a:t>
            </a:r>
            <a:endParaRPr lang="en-US" altLang="zh-CN" sz="2700" noProof="1">
              <a:latin typeface="Times New Roman" pitchFamily="18" charset="0"/>
              <a:ea typeface="宋体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9215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98661" grpId="0"/>
      <p:bldP spid="198662" grpId="0"/>
      <p:bldP spid="198663" grpId="0"/>
      <p:bldP spid="198664" grpId="0"/>
      <p:bldP spid="198666" grpId="0"/>
      <p:bldP spid="198667" grpId="0"/>
      <p:bldP spid="71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1695694" y="3768405"/>
            <a:ext cx="9826403" cy="82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en-US" altLang="zh-CN" sz="2700" dirty="0" smtClean="0">
                <a:solidFill>
                  <a:srgbClr val="000C0C"/>
                </a:solidFill>
                <a:latin typeface="Times New Roman" pitchFamily="18" charset="0"/>
              </a:rPr>
              <a:t>3</a:t>
            </a: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</a:rPr>
              <a:t>.</a:t>
            </a:r>
            <a:r>
              <a:rPr lang="zh-CN" altLang="en-US" sz="2700" dirty="0">
                <a:solidFill>
                  <a:srgbClr val="000C0C"/>
                </a:solidFill>
                <a:latin typeface="Times New Roman" pitchFamily="18" charset="0"/>
              </a:rPr>
              <a:t>乘积的绝对值等于各乘数绝对值的＿＿</a:t>
            </a: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</a:rPr>
              <a:t>;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7026317" y="3871354"/>
            <a:ext cx="1151317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宋体" pitchFamily="2" charset="-122"/>
              </a:rPr>
              <a:t>积</a:t>
            </a:r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1695694" y="4913208"/>
            <a:ext cx="7980705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</a:rPr>
              <a:t>4.</a:t>
            </a:r>
            <a:r>
              <a:rPr lang="zh-CN" altLang="en-US" sz="2700" dirty="0">
                <a:latin typeface="Times New Roman" pitchFamily="18" charset="0"/>
              </a:rPr>
              <a:t>零与任何数相乘或任何数与零相乘结果都是</a:t>
            </a:r>
            <a:r>
              <a:rPr lang="zh-CN" altLang="en-US" sz="2700" u="sng" dirty="0">
                <a:latin typeface="Times New Roman" pitchFamily="18" charset="0"/>
              </a:rPr>
              <a:t>         </a:t>
            </a:r>
            <a:r>
              <a:rPr lang="en-US" altLang="zh-CN" sz="2700" dirty="0">
                <a:latin typeface="Times New Roman" pitchFamily="18" charset="0"/>
              </a:rPr>
              <a:t>.</a:t>
            </a:r>
            <a:endParaRPr lang="en-US" altLang="zh-CN" sz="27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8669" name="Rectangle 13"/>
          <p:cNvSpPr>
            <a:spLocks noChangeArrowheads="1"/>
          </p:cNvSpPr>
          <p:nvPr/>
        </p:nvSpPr>
        <p:spPr bwMode="auto">
          <a:xfrm>
            <a:off x="8692042" y="4913208"/>
            <a:ext cx="594067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零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3283762" y="1366781"/>
            <a:ext cx="5630658" cy="17851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21878" tIns="60938" rIns="121878" bIns="609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(+2)×(+3)= +6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　    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(–2)×(–3)= +6</a:t>
            </a:r>
            <a:endParaRPr lang="zh-CN" altLang="en-US" sz="2700" noProof="1">
              <a:latin typeface="Times New Roman" pitchFamily="18" charset="0"/>
              <a:ea typeface="宋体" pitchFamily="2" charset="-122"/>
              <a:sym typeface="Arial" panose="020B0604020202020204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(–2)×(+3)= –6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　     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(+2)×(–3)= –6</a:t>
            </a:r>
            <a:endParaRPr lang="zh-CN" altLang="en-US" sz="2700" noProof="1">
              <a:latin typeface="Times New Roman" pitchFamily="18" charset="0"/>
              <a:ea typeface="宋体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 2×0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=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0                     </a:t>
            </a:r>
            <a:r>
              <a:rPr lang="zh-CN" altLang="en-US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  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(–2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)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×0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Arial" panose="020B0604020202020204" pitchFamily="34" charset="0"/>
              </a:rPr>
              <a:t>=</a:t>
            </a:r>
            <a:r>
              <a:rPr lang="en-US" altLang="zh-CN" sz="2700" noProof="1">
                <a:latin typeface="Times New Roman" pitchFamily="18" charset="0"/>
                <a:ea typeface="宋体" pitchFamily="2" charset="-122"/>
                <a:cs typeface="+mn-ea"/>
                <a:sym typeface="+mn-ea"/>
              </a:rPr>
              <a:t>0</a:t>
            </a:r>
            <a:endParaRPr lang="en-US" altLang="zh-CN" sz="2700" noProof="1">
              <a:latin typeface="Times New Roman" pitchFamily="18" charset="0"/>
              <a:ea typeface="宋体" pitchFamily="2" charset="-122"/>
              <a:sym typeface="+mn-ea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1250350" y="3235498"/>
            <a:ext cx="3126308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+mn-lt"/>
              </a:rPr>
              <a:t>根据上面结果可知： </a:t>
            </a:r>
          </a:p>
        </p:txBody>
      </p:sp>
    </p:spTree>
    <p:extLst>
      <p:ext uri="{BB962C8B-B14F-4D97-AF65-F5344CB8AC3E}">
        <p14:creationId xmlns:p14="http://schemas.microsoft.com/office/powerpoint/2010/main" val="4435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5" grpId="0"/>
      <p:bldP spid="198668" grpId="0"/>
      <p:bldP spid="1986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96916" y="1949568"/>
            <a:ext cx="975995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/>
          <a:p>
            <a:pPr algn="l">
              <a:lnSpc>
                <a:spcPct val="150000"/>
              </a:lnSpc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总结：</a:t>
            </a:r>
            <a:r>
              <a:rPr lang="zh-CN" altLang="en-US" sz="37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有理数乘法法则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709174" y="2732843"/>
            <a:ext cx="10204571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en-US" altLang="zh-CN" sz="3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</a:t>
            </a:r>
            <a:r>
              <a:rPr lang="zh-CN" altLang="en-US" sz="3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两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数相乘，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同号得正，异号得负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，并把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绝对值相乘</a:t>
            </a:r>
            <a:r>
              <a:rPr lang="en-US" altLang="zh-CN" sz="32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1791510" y="3601212"/>
            <a:ext cx="4881471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任何数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相乘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，都得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976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/>
      <p:bldP spid="20070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1709047" y="1722305"/>
            <a:ext cx="8596780" cy="3722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讨论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（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）若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0, 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0, 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3200" u="sng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 ;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（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）若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0, 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0, 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3200" i="1" u="sng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r>
              <a:rPr lang="en-US" altLang="zh-CN" sz="3200" u="sng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 ;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（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）若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0, 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应满足什么条件？</a:t>
            </a: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（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）若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＜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en-US" altLang="zh-CN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itchFamily="34" charset="0"/>
              </a:rPr>
              <a:t>,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1B1B1B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应满足什么条件？</a:t>
            </a:r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6787567" y="2554181"/>
            <a:ext cx="668908" cy="61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＜</a:t>
            </a:r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6735983" y="3275999"/>
            <a:ext cx="671626" cy="61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＞</a:t>
            </a:r>
          </a:p>
        </p:txBody>
      </p:sp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9463801" y="4034868"/>
            <a:ext cx="2360213" cy="61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同号</a:t>
            </a:r>
          </a:p>
        </p:txBody>
      </p:sp>
      <p:sp>
        <p:nvSpPr>
          <p:cNvPr id="200713" name="Text Box 9"/>
          <p:cNvSpPr txBox="1">
            <a:spLocks noChangeArrowheads="1"/>
          </p:cNvSpPr>
          <p:nvPr/>
        </p:nvSpPr>
        <p:spPr bwMode="auto">
          <a:xfrm>
            <a:off x="9344106" y="4800862"/>
            <a:ext cx="2360213" cy="61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异号</a:t>
            </a:r>
          </a:p>
        </p:txBody>
      </p:sp>
    </p:spTree>
    <p:extLst>
      <p:ext uri="{BB962C8B-B14F-4D97-AF65-F5344CB8AC3E}">
        <p14:creationId xmlns:p14="http://schemas.microsoft.com/office/powerpoint/2010/main" val="13893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0" grpId="0" bldLvl="0"/>
      <p:bldP spid="200711" grpId="0" bldLvl="0"/>
      <p:bldP spid="200712" grpId="0" bldLvl="0"/>
      <p:bldP spid="20071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65600" y="1928242"/>
            <a:ext cx="7166100" cy="286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35000"/>
              </a:spcBef>
            </a:pPr>
            <a:r>
              <a:rPr lang="zh-CN" altLang="en-US" sz="27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 </a:t>
            </a:r>
            <a:r>
              <a:rPr lang="en-US" altLang="zh-CN" sz="27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计算：</a:t>
            </a:r>
          </a:p>
          <a:p>
            <a:pPr eaLnBrk="1" hangingPunct="1">
              <a:lnSpc>
                <a:spcPct val="150000"/>
              </a:lnSpc>
              <a:spcBef>
                <a:spcPct val="35000"/>
              </a:spcBef>
            </a:pPr>
            <a:r>
              <a:rPr lang="zh-CN" altLang="en-US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9×6 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                     （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(−9)×6 </a:t>
            </a:r>
            <a:r>
              <a:rPr lang="zh-CN" altLang="en-US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sz="27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35000"/>
              </a:spcBef>
            </a:pPr>
            <a:r>
              <a:rPr lang="zh-CN" altLang="en-US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 ×(–4)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                 （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(–3)×(–4</a:t>
            </a:r>
            <a:r>
              <a:rPr lang="en-US" altLang="zh-CN" sz="27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).</a:t>
            </a:r>
            <a:endParaRPr lang="en-US" altLang="zh-CN" sz="27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35000"/>
              </a:spcBef>
            </a:pPr>
            <a:r>
              <a:rPr lang="zh-CN" altLang="en-US" sz="2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</a:t>
            </a:r>
          </a:p>
        </p:txBody>
      </p:sp>
      <p:grpSp>
        <p:nvGrpSpPr>
          <p:cNvPr id="58381" name="组合 6"/>
          <p:cNvGrpSpPr>
            <a:grpSpLocks/>
          </p:cNvGrpSpPr>
          <p:nvPr/>
        </p:nvGrpSpPr>
        <p:grpSpPr bwMode="auto">
          <a:xfrm>
            <a:off x="3096951" y="1302337"/>
            <a:ext cx="2440422" cy="630942"/>
            <a:chOff x="427462" y="558483"/>
            <a:chExt cx="1829953" cy="473400"/>
          </a:xfrm>
        </p:grpSpPr>
        <p:grpSp>
          <p:nvGrpSpPr>
            <p:cNvPr id="58392" name="组合 5"/>
            <p:cNvGrpSpPr>
              <a:grpSpLocks/>
            </p:cNvGrpSpPr>
            <p:nvPr/>
          </p:nvGrpSpPr>
          <p:grpSpPr bwMode="auto">
            <a:xfrm>
              <a:off x="468723" y="591841"/>
              <a:ext cx="1417172" cy="425725"/>
              <a:chOff x="2177459" y="-557354"/>
              <a:chExt cx="1417172" cy="42572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1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4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8393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8382" name="文本框 14"/>
          <p:cNvSpPr txBox="1">
            <a:spLocks noChangeArrowheads="1"/>
          </p:cNvSpPr>
          <p:nvPr/>
        </p:nvSpPr>
        <p:spPr bwMode="auto">
          <a:xfrm>
            <a:off x="5248650" y="1374248"/>
            <a:ext cx="5828653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两个数相乘的乘法法则的应用</a:t>
            </a:r>
          </a:p>
        </p:txBody>
      </p:sp>
    </p:spTree>
    <p:extLst>
      <p:ext uri="{BB962C8B-B14F-4D97-AF65-F5344CB8AC3E}">
        <p14:creationId xmlns:p14="http://schemas.microsoft.com/office/powerpoint/2010/main" val="85677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0" name="Rectangle 17"/>
          <p:cNvSpPr>
            <a:spLocks noChangeArrowheads="1"/>
          </p:cNvSpPr>
          <p:nvPr/>
        </p:nvSpPr>
        <p:spPr bwMode="auto">
          <a:xfrm>
            <a:off x="1163333" y="4246849"/>
            <a:ext cx="6758693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5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−(3×4)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+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3×4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26979" y="1671635"/>
            <a:ext cx="7183032" cy="199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9×6                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 (−9)×6 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+(9×6)                       = −(9×6) 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54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− 54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374595" y="3618054"/>
            <a:ext cx="6613722" cy="49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5000"/>
              </a:spcBef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    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–4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）                （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(–3)×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–4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557481" y="4914446"/>
            <a:ext cx="1511103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12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8698777" y="2305301"/>
            <a:ext cx="3161068" cy="116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700" dirty="0">
                <a:solidFill>
                  <a:srgbClr val="000C0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有理数乘法的求解步骤</a:t>
            </a:r>
            <a:r>
              <a:rPr lang="en-US" altLang="zh-CN" sz="2700" dirty="0">
                <a:solidFill>
                  <a:srgbClr val="000C0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196774" y="2470531"/>
            <a:ext cx="5841533" cy="2309921"/>
            <a:chOff x="0" y="0"/>
            <a:chExt cx="2722" cy="1310"/>
          </a:xfrm>
        </p:grpSpPr>
        <p:sp>
          <p:nvSpPr>
            <p:cNvPr id="58399" name="Rectangle 9"/>
            <p:cNvSpPr>
              <a:spLocks noChangeArrowheads="1"/>
            </p:cNvSpPr>
            <p:nvPr/>
          </p:nvSpPr>
          <p:spPr bwMode="auto">
            <a:xfrm>
              <a:off x="1566" y="0"/>
              <a:ext cx="1046" cy="236"/>
            </a:xfrm>
            <a:prstGeom prst="rect">
              <a:avLst/>
            </a:prstGeom>
            <a:noFill/>
            <a:ln w="57150">
              <a:solidFill>
                <a:srgbClr val="00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400" name="Rectangle 10"/>
            <p:cNvSpPr>
              <a:spLocks noChangeArrowheads="1"/>
            </p:cNvSpPr>
            <p:nvPr/>
          </p:nvSpPr>
          <p:spPr bwMode="auto">
            <a:xfrm>
              <a:off x="0" y="13"/>
              <a:ext cx="953" cy="236"/>
            </a:xfrm>
            <a:prstGeom prst="rect">
              <a:avLst/>
            </a:prstGeom>
            <a:noFill/>
            <a:ln w="57150">
              <a:solidFill>
                <a:srgbClr val="00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401" name="Rectangle 11"/>
            <p:cNvSpPr>
              <a:spLocks noChangeArrowheads="1"/>
            </p:cNvSpPr>
            <p:nvPr/>
          </p:nvSpPr>
          <p:spPr bwMode="auto">
            <a:xfrm>
              <a:off x="0" y="1046"/>
              <a:ext cx="1196" cy="262"/>
            </a:xfrm>
            <a:prstGeom prst="rect">
              <a:avLst/>
            </a:prstGeom>
            <a:noFill/>
            <a:ln w="57150">
              <a:solidFill>
                <a:srgbClr val="00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402" name="Rectangle 12"/>
            <p:cNvSpPr>
              <a:spLocks noChangeArrowheads="1"/>
            </p:cNvSpPr>
            <p:nvPr/>
          </p:nvSpPr>
          <p:spPr bwMode="auto">
            <a:xfrm>
              <a:off x="1587" y="1058"/>
              <a:ext cx="1135" cy="252"/>
            </a:xfrm>
            <a:prstGeom prst="rect">
              <a:avLst/>
            </a:prstGeom>
            <a:noFill/>
            <a:ln w="57150">
              <a:solidFill>
                <a:srgbClr val="00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396" name="Rectangle 13"/>
          <p:cNvSpPr/>
          <p:nvPr/>
        </p:nvSpPr>
        <p:spPr>
          <a:xfrm>
            <a:off x="8716490" y="3721899"/>
            <a:ext cx="2806335" cy="552579"/>
          </a:xfrm>
          <a:prstGeom prst="rect">
            <a:avLst/>
          </a:prstGeom>
          <a:noFill/>
          <a:ln w="9525">
            <a:noFill/>
          </a:ln>
        </p:spPr>
        <p:txBody>
          <a:bodyPr lIns="121878" tIns="60938" rIns="121878" bIns="60938">
            <a:spAutoFit/>
          </a:bodyPr>
          <a:lstStyle/>
          <a:p>
            <a:pPr eaLnBrk="0" hangingPunct="0">
              <a:defRPr/>
            </a:pPr>
            <a:r>
              <a:rPr lang="zh-CN" altLang="en-US" sz="2700" noProof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先确定积的符号</a:t>
            </a:r>
            <a:endParaRPr lang="zh-CN" altLang="en-US" sz="2700" noProof="1">
              <a:solidFill>
                <a:srgbClr val="7030A0"/>
              </a:solidFill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Rectangle 14"/>
          <p:cNvSpPr>
            <a:spLocks noChangeArrowheads="1"/>
          </p:cNvSpPr>
          <p:nvPr/>
        </p:nvSpPr>
        <p:spPr bwMode="auto">
          <a:xfrm>
            <a:off x="8716490" y="4712430"/>
            <a:ext cx="3263475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7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再确定积的绝对值</a:t>
            </a:r>
          </a:p>
        </p:txBody>
      </p:sp>
      <p:sp>
        <p:nvSpPr>
          <p:cNvPr id="16401" name="Rectangle 18"/>
          <p:cNvSpPr>
            <a:spLocks noChangeArrowheads="1"/>
          </p:cNvSpPr>
          <p:nvPr/>
        </p:nvSpPr>
        <p:spPr bwMode="auto">
          <a:xfrm>
            <a:off x="2255168" y="4989493"/>
            <a:ext cx="1657134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−12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8384" name="组合 2"/>
          <p:cNvGrpSpPr>
            <a:grpSpLocks/>
          </p:cNvGrpSpPr>
          <p:nvPr/>
        </p:nvGrpSpPr>
        <p:grpSpPr bwMode="auto">
          <a:xfrm>
            <a:off x="8698780" y="1922449"/>
            <a:ext cx="3011863" cy="3610909"/>
            <a:chOff x="6551794" y="1178719"/>
            <a:chExt cx="2259102" cy="3586184"/>
          </a:xfrm>
        </p:grpSpPr>
        <p:sp>
          <p:nvSpPr>
            <p:cNvPr id="58385" name="Line 15"/>
            <p:cNvSpPr>
              <a:spLocks noChangeShapeType="1"/>
            </p:cNvSpPr>
            <p:nvPr/>
          </p:nvSpPr>
          <p:spPr bwMode="auto">
            <a:xfrm>
              <a:off x="6551794" y="1190646"/>
              <a:ext cx="0" cy="3574257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7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386" name="Line 15"/>
            <p:cNvSpPr>
              <a:spLocks noChangeShapeType="1"/>
            </p:cNvSpPr>
            <p:nvPr/>
          </p:nvSpPr>
          <p:spPr bwMode="auto">
            <a:xfrm flipH="1">
              <a:off x="6551794" y="4764903"/>
              <a:ext cx="2259101" cy="0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7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387" name="Line 15"/>
            <p:cNvSpPr>
              <a:spLocks noChangeShapeType="1"/>
            </p:cNvSpPr>
            <p:nvPr/>
          </p:nvSpPr>
          <p:spPr bwMode="auto">
            <a:xfrm flipH="1">
              <a:off x="6565078" y="1190645"/>
              <a:ext cx="2245818" cy="7758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7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388" name="Line 15"/>
            <p:cNvSpPr>
              <a:spLocks noChangeShapeType="1"/>
            </p:cNvSpPr>
            <p:nvPr/>
          </p:nvSpPr>
          <p:spPr bwMode="auto">
            <a:xfrm>
              <a:off x="8810896" y="1178719"/>
              <a:ext cx="0" cy="3574257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7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449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0" grpId="0" animBg="1"/>
      <p:bldP spid="16387" grpId="0"/>
      <p:bldP spid="16388" grpId="0"/>
      <p:bldP spid="16389" grpId="0"/>
      <p:bldP spid="16390" grpId="0" animBg="1"/>
      <p:bldP spid="16396" grpId="0" animBg="1"/>
      <p:bldP spid="16397" grpId="0"/>
      <p:bldP spid="164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2013927" y="1203381"/>
            <a:ext cx="23084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楷体" panose="02010609060101010101" pitchFamily="49" charset="-122"/>
              </a:rPr>
              <a:t>填写下表：</a:t>
            </a:r>
          </a:p>
        </p:txBody>
      </p:sp>
      <p:graphicFrame>
        <p:nvGraphicFramePr>
          <p:cNvPr id="17411" name="表格 174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1812"/>
              </p:ext>
            </p:extLst>
          </p:nvPr>
        </p:nvGraphicFramePr>
        <p:xfrm>
          <a:off x="2109154" y="1860407"/>
          <a:ext cx="8958683" cy="4742435"/>
        </p:xfrm>
        <a:graphic>
          <a:graphicData uri="http://schemas.openxmlformats.org/drawingml/2006/table">
            <a:tbl>
              <a:tblPr/>
              <a:tblGrid>
                <a:gridCol w="18624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62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851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624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624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600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被乘数</a:t>
                      </a: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乘数</a:t>
                      </a: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积的符号</a:t>
                      </a: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绝对值</a:t>
                      </a: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zh-CN" alt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结果</a:t>
                      </a: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9718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–5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7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929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15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6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9718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–30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–6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950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4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–25</a:t>
                      </a:r>
                      <a:endParaRPr kumimoji="0" lang="zh-CN" alt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Times New Roman" pitchFamily="18" charset="0"/>
                          <a:ea typeface="微软雅黑" pitchFamily="34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3" marR="91423" marT="45727" marB="45727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433" name="文本框 1"/>
          <p:cNvSpPr txBox="1">
            <a:spLocks noChangeArrowheads="1"/>
          </p:cNvSpPr>
          <p:nvPr/>
        </p:nvSpPr>
        <p:spPr bwMode="auto">
          <a:xfrm>
            <a:off x="6062569" y="2798309"/>
            <a:ext cx="79364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–</a:t>
            </a:r>
          </a:p>
        </p:txBody>
      </p:sp>
      <p:sp>
        <p:nvSpPr>
          <p:cNvPr id="59434" name="文本框 2"/>
          <p:cNvSpPr txBox="1">
            <a:spLocks noChangeArrowheads="1"/>
          </p:cNvSpPr>
          <p:nvPr/>
        </p:nvSpPr>
        <p:spPr bwMode="auto">
          <a:xfrm>
            <a:off x="6062571" y="5717865"/>
            <a:ext cx="79153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–</a:t>
            </a:r>
          </a:p>
        </p:txBody>
      </p:sp>
      <p:sp>
        <p:nvSpPr>
          <p:cNvPr id="59435" name="文本框 3"/>
          <p:cNvSpPr txBox="1">
            <a:spLocks noChangeArrowheads="1"/>
          </p:cNvSpPr>
          <p:nvPr/>
        </p:nvSpPr>
        <p:spPr bwMode="auto">
          <a:xfrm>
            <a:off x="6062569" y="3787022"/>
            <a:ext cx="79364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+</a:t>
            </a:r>
          </a:p>
        </p:txBody>
      </p:sp>
      <p:sp>
        <p:nvSpPr>
          <p:cNvPr id="59436" name="文本框 4"/>
          <p:cNvSpPr txBox="1">
            <a:spLocks noChangeArrowheads="1"/>
          </p:cNvSpPr>
          <p:nvPr/>
        </p:nvSpPr>
        <p:spPr bwMode="auto">
          <a:xfrm>
            <a:off x="6049871" y="4828663"/>
            <a:ext cx="79153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+</a:t>
            </a:r>
          </a:p>
        </p:txBody>
      </p:sp>
      <p:sp>
        <p:nvSpPr>
          <p:cNvPr id="59437" name="文本框 5"/>
          <p:cNvSpPr txBox="1">
            <a:spLocks noChangeArrowheads="1"/>
          </p:cNvSpPr>
          <p:nvPr/>
        </p:nvSpPr>
        <p:spPr bwMode="auto">
          <a:xfrm>
            <a:off x="9508054" y="2842770"/>
            <a:ext cx="121057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–35</a:t>
            </a:r>
          </a:p>
        </p:txBody>
      </p:sp>
      <p:sp>
        <p:nvSpPr>
          <p:cNvPr id="59438" name="文本框 6"/>
          <p:cNvSpPr txBox="1">
            <a:spLocks noChangeArrowheads="1"/>
          </p:cNvSpPr>
          <p:nvPr/>
        </p:nvSpPr>
        <p:spPr bwMode="auto">
          <a:xfrm>
            <a:off x="9510169" y="3909817"/>
            <a:ext cx="137353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+90</a:t>
            </a:r>
          </a:p>
        </p:txBody>
      </p:sp>
      <p:sp>
        <p:nvSpPr>
          <p:cNvPr id="59439" name="文本框 7"/>
          <p:cNvSpPr txBox="1">
            <a:spLocks noChangeArrowheads="1"/>
          </p:cNvSpPr>
          <p:nvPr/>
        </p:nvSpPr>
        <p:spPr bwMode="auto">
          <a:xfrm>
            <a:off x="9427631" y="4851951"/>
            <a:ext cx="137142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+180</a:t>
            </a:r>
          </a:p>
        </p:txBody>
      </p:sp>
      <p:sp>
        <p:nvSpPr>
          <p:cNvPr id="59440" name="文本框 8"/>
          <p:cNvSpPr txBox="1">
            <a:spLocks noChangeArrowheads="1"/>
          </p:cNvSpPr>
          <p:nvPr/>
        </p:nvSpPr>
        <p:spPr bwMode="auto">
          <a:xfrm>
            <a:off x="9510169" y="5804673"/>
            <a:ext cx="137353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–100</a:t>
            </a:r>
          </a:p>
        </p:txBody>
      </p:sp>
      <p:sp>
        <p:nvSpPr>
          <p:cNvPr id="59441" name="文本框 9"/>
          <p:cNvSpPr txBox="1">
            <a:spLocks noChangeArrowheads="1"/>
          </p:cNvSpPr>
          <p:nvPr/>
        </p:nvSpPr>
        <p:spPr bwMode="auto">
          <a:xfrm>
            <a:off x="7960971" y="2802546"/>
            <a:ext cx="7809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35</a:t>
            </a:r>
          </a:p>
        </p:txBody>
      </p:sp>
      <p:sp>
        <p:nvSpPr>
          <p:cNvPr id="59442" name="文本框 10"/>
          <p:cNvSpPr txBox="1">
            <a:spLocks noChangeArrowheads="1"/>
          </p:cNvSpPr>
          <p:nvPr/>
        </p:nvSpPr>
        <p:spPr bwMode="auto">
          <a:xfrm>
            <a:off x="7984255" y="3867474"/>
            <a:ext cx="78094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90</a:t>
            </a:r>
          </a:p>
        </p:txBody>
      </p:sp>
      <p:sp>
        <p:nvSpPr>
          <p:cNvPr id="59443" name="文本框 12"/>
          <p:cNvSpPr txBox="1">
            <a:spLocks noChangeArrowheads="1"/>
          </p:cNvSpPr>
          <p:nvPr/>
        </p:nvSpPr>
        <p:spPr bwMode="auto">
          <a:xfrm>
            <a:off x="7821290" y="4851951"/>
            <a:ext cx="116613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180</a:t>
            </a:r>
          </a:p>
        </p:txBody>
      </p:sp>
      <p:sp>
        <p:nvSpPr>
          <p:cNvPr id="59444" name="文本框 14"/>
          <p:cNvSpPr txBox="1">
            <a:spLocks noChangeArrowheads="1"/>
          </p:cNvSpPr>
          <p:nvPr/>
        </p:nvSpPr>
        <p:spPr bwMode="auto">
          <a:xfrm>
            <a:off x="7821289" y="5847015"/>
            <a:ext cx="121269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100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203" y="1140574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18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33" grpId="0"/>
      <p:bldP spid="59434" grpId="0"/>
      <p:bldP spid="59435" grpId="0"/>
      <p:bldP spid="59436" grpId="0"/>
      <p:bldP spid="59437" grpId="0"/>
      <p:bldP spid="59438" grpId="0"/>
      <p:bldP spid="59439" grpId="0"/>
      <p:bldP spid="59440" grpId="0"/>
      <p:bldP spid="59441" grpId="0"/>
      <p:bldP spid="59442" grpId="0"/>
      <p:bldP spid="59443" grpId="0"/>
      <p:bldP spid="594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3210765" y="1318878"/>
            <a:ext cx="350474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939074" y="2017309"/>
            <a:ext cx="970092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议一议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下列各式的积是正的还是负的？</a:t>
            </a: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965164" y="2828254"/>
            <a:ext cx="6920599" cy="3137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  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2×3×4×(–5)</a:t>
            </a: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　　　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 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2×3×(–4)×(–5)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  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2×(–3)×(–4)×(–5)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4.  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(–2)×(–3)×(–4)×(–5)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5.  </a:t>
            </a:r>
            <a:r>
              <a:rPr lang="en-US" altLang="zh-CN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7.8×(–8.1)×0×(–19.6)</a:t>
            </a:r>
            <a:r>
              <a:rPr lang="zh-CN" altLang="en-US" sz="280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　　</a:t>
            </a:r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7729589" y="2824385"/>
            <a:ext cx="761901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</a:p>
        </p:txBody>
      </p: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7716958" y="3508221"/>
            <a:ext cx="533331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</a:t>
            </a: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7716958" y="4063408"/>
            <a:ext cx="685711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7716958" y="4704419"/>
            <a:ext cx="609521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</a:t>
            </a:r>
          </a:p>
        </p:txBody>
      </p:sp>
      <p:sp>
        <p:nvSpPr>
          <p:cNvPr id="210953" name="Text Box 9"/>
          <p:cNvSpPr txBox="1">
            <a:spLocks noChangeArrowheads="1"/>
          </p:cNvSpPr>
          <p:nvPr/>
        </p:nvSpPr>
        <p:spPr bwMode="auto">
          <a:xfrm>
            <a:off x="7753518" y="5374266"/>
            <a:ext cx="914281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零</a:t>
            </a:r>
          </a:p>
        </p:txBody>
      </p:sp>
      <p:grpSp>
        <p:nvGrpSpPr>
          <p:cNvPr id="60428" name="组合 4"/>
          <p:cNvGrpSpPr>
            <a:grpSpLocks/>
          </p:cNvGrpSpPr>
          <p:nvPr/>
        </p:nvGrpSpPr>
        <p:grpSpPr bwMode="auto">
          <a:xfrm>
            <a:off x="3501817" y="1417022"/>
            <a:ext cx="1866657" cy="515831"/>
            <a:chOff x="3759" y="1168"/>
            <a:chExt cx="2204" cy="611"/>
          </a:xfrm>
        </p:grpSpPr>
        <p:sp>
          <p:nvSpPr>
            <p:cNvPr id="7" name="圆角矩形 6"/>
            <p:cNvSpPr/>
            <p:nvPr/>
          </p:nvSpPr>
          <p:spPr>
            <a:xfrm>
              <a:off x="3759" y="1168"/>
              <a:ext cx="2204" cy="602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436" name="矩形 1"/>
            <p:cNvSpPr>
              <a:spLocks noChangeArrowheads="1"/>
            </p:cNvSpPr>
            <p:nvPr/>
          </p:nvSpPr>
          <p:spPr bwMode="auto">
            <a:xfrm>
              <a:off x="3796" y="1203"/>
              <a:ext cx="203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  <a:endParaRPr lang="zh-CN" altLang="en-US" sz="320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60429" name="文本框 6151"/>
          <p:cNvSpPr txBox="1">
            <a:spLocks noChangeArrowheads="1"/>
          </p:cNvSpPr>
          <p:nvPr/>
        </p:nvSpPr>
        <p:spPr bwMode="auto">
          <a:xfrm>
            <a:off x="5620868" y="1363290"/>
            <a:ext cx="437071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多个数相乘的符号法则</a:t>
            </a:r>
          </a:p>
        </p:txBody>
      </p:sp>
    </p:spTree>
    <p:extLst>
      <p:ext uri="{BB962C8B-B14F-4D97-AF65-F5344CB8AC3E}">
        <p14:creationId xmlns:p14="http://schemas.microsoft.com/office/powerpoint/2010/main" val="325153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9" grpId="0"/>
      <p:bldP spid="210950" grpId="0"/>
      <p:bldP spid="210951" grpId="0"/>
      <p:bldP spid="210952" grpId="0"/>
      <p:bldP spid="2109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1"/>
          <p:cNvSpPr/>
          <p:nvPr/>
        </p:nvSpPr>
        <p:spPr>
          <a:xfrm>
            <a:off x="801688" y="1713578"/>
            <a:ext cx="11252566" cy="3425065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878" tIns="60938" rIns="121878" bIns="60938"/>
          <a:lstStyle/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经历有理数乘法的探索过程，掌握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有理数的乘法法则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并能进行熟练地运算</a:t>
            </a:r>
            <a:r>
              <a:rPr lang="en-US" altLang="zh-CN" sz="36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itchFamily="34" charset="-122"/>
              </a:rPr>
              <a:t>掌握多个有理数相乘的积的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itchFamily="34" charset="-122"/>
              </a:rPr>
              <a:t>符号法则</a:t>
            </a:r>
            <a:r>
              <a:rPr lang="en-US" altLang="zh-CN" sz="36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itchFamily="34" charset="-122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理解有理数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倒数</a:t>
            </a:r>
            <a:r>
              <a:rPr lang="zh-CN" altLang="en-US" sz="36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的意义，会求一个有理数的倒数</a:t>
            </a:r>
            <a:r>
              <a:rPr lang="en-US" altLang="zh-CN" sz="36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zh-CN" sz="36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5" name="矩形 11"/>
          <p:cNvSpPr/>
          <p:nvPr/>
        </p:nvSpPr>
        <p:spPr>
          <a:xfrm>
            <a:off x="2447496" y="1129442"/>
            <a:ext cx="8514457" cy="1598451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878" tIns="60938" rIns="121878" bIns="60938"/>
          <a:lstStyle/>
          <a:p>
            <a:pPr>
              <a:lnSpc>
                <a:spcPct val="150000"/>
              </a:lnSpc>
              <a:defRPr/>
            </a:pPr>
            <a:endParaRPr lang="zh-CN" altLang="en-US" sz="37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38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929217" y="2454944"/>
            <a:ext cx="10818992" cy="126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679875" indent="-1679875" eaLnBrk="1" hangingPunct="1">
              <a:lnSpc>
                <a:spcPct val="13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几个有理数相乘，因数都不为 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 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时，积的符号怎样确定？ 有一个因数为 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 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时，积是多少？</a:t>
            </a:r>
          </a:p>
        </p:txBody>
      </p:sp>
    </p:spTree>
    <p:extLst>
      <p:ext uri="{BB962C8B-B14F-4D97-AF65-F5344CB8AC3E}">
        <p14:creationId xmlns:p14="http://schemas.microsoft.com/office/powerpoint/2010/main" val="197050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Line 5"/>
          <p:cNvSpPr>
            <a:spLocks noChangeShapeType="1"/>
          </p:cNvSpPr>
          <p:nvPr/>
        </p:nvSpPr>
        <p:spPr bwMode="auto">
          <a:xfrm>
            <a:off x="10332491" y="648149"/>
            <a:ext cx="0" cy="2667618"/>
          </a:xfrm>
          <a:prstGeom prst="line">
            <a:avLst/>
          </a:prstGeom>
          <a:noFill/>
          <a:ln w="9525">
            <a:solidFill>
              <a:srgbClr val="F0F4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/>
          </a:p>
        </p:txBody>
      </p:sp>
      <p:sp>
        <p:nvSpPr>
          <p:cNvPr id="211974" name="Text Box 6"/>
          <p:cNvSpPr txBox="1">
            <a:spLocks noChangeArrowheads="1"/>
          </p:cNvSpPr>
          <p:nvPr/>
        </p:nvSpPr>
        <p:spPr bwMode="auto">
          <a:xfrm>
            <a:off x="2165340" y="2437150"/>
            <a:ext cx="7377740" cy="11961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3200">
                <a:solidFill>
                  <a:srgbClr val="3E08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     </a:t>
            </a:r>
            <a:endParaRPr lang="zh-CN" altLang="en-US" sz="36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eaLnBrk="0" hangingPunct="0">
              <a:lnSpc>
                <a:spcPct val="105000"/>
              </a:lnSpc>
              <a:buFontTx/>
              <a:buNone/>
              <a:defRPr/>
            </a:pPr>
            <a:endParaRPr lang="zh-CN" altLang="en-US" sz="3600">
              <a:solidFill>
                <a:srgbClr val="3E08C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1826716" y="2458320"/>
            <a:ext cx="9276142" cy="270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</a:rPr>
              <a:t>几个不等于零的数相乘，积的符号由</a:t>
            </a:r>
            <a:r>
              <a:rPr lang="en-US" altLang="zh-CN" sz="2800" dirty="0">
                <a:latin typeface="宋体" panose="02010600030101010101" pitchFamily="2" charset="-122"/>
              </a:rPr>
              <a:t>_____________</a:t>
            </a:r>
            <a:r>
              <a:rPr lang="zh-CN" altLang="en-US" sz="2800" dirty="0">
                <a:latin typeface="宋体" panose="02010600030101010101" pitchFamily="2" charset="-122"/>
              </a:rPr>
              <a:t>决定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zh-CN" sz="2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</a:rPr>
              <a:t>当负因数有</a:t>
            </a:r>
            <a:r>
              <a:rPr lang="en-US" altLang="zh-CN" sz="2800" dirty="0">
                <a:latin typeface="宋体" panose="02010600030101010101" pitchFamily="2" charset="-122"/>
              </a:rPr>
              <a:t>__</a:t>
            </a:r>
            <a:r>
              <a:rPr lang="en-US" altLang="zh-CN" sz="2800" dirty="0">
                <a:latin typeface="宋体" panose="02010600030101010101" pitchFamily="2" charset="-122"/>
                <a:sym typeface="微软雅黑" pitchFamily="34" charset="-122"/>
              </a:rPr>
              <a:t>_</a:t>
            </a:r>
            <a:r>
              <a:rPr lang="en-US" altLang="zh-CN" sz="2800" dirty="0">
                <a:latin typeface="宋体" panose="02010600030101010101" pitchFamily="2" charset="-122"/>
              </a:rPr>
              <a:t>__</a:t>
            </a:r>
            <a:r>
              <a:rPr lang="zh-CN" altLang="en-US" sz="2800" dirty="0">
                <a:latin typeface="宋体" panose="02010600030101010101" pitchFamily="2" charset="-122"/>
              </a:rPr>
              <a:t>个时，积为负；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</a:rPr>
              <a:t>当负因数有</a:t>
            </a:r>
            <a:r>
              <a:rPr lang="en-US" altLang="zh-CN" sz="2800" dirty="0">
                <a:latin typeface="宋体" panose="02010600030101010101" pitchFamily="2" charset="-122"/>
              </a:rPr>
              <a:t>_____</a:t>
            </a:r>
            <a:r>
              <a:rPr lang="zh-CN" altLang="en-US" sz="2800" dirty="0">
                <a:latin typeface="宋体" panose="02010600030101010101" pitchFamily="2" charset="-122"/>
              </a:rPr>
              <a:t>个时，积为正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211977" name="Text Box 9"/>
          <p:cNvSpPr txBox="1">
            <a:spLocks noChangeArrowheads="1"/>
          </p:cNvSpPr>
          <p:nvPr/>
        </p:nvSpPr>
        <p:spPr bwMode="auto">
          <a:xfrm>
            <a:off x="1889977" y="5439277"/>
            <a:ext cx="7621124" cy="76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</a:rPr>
              <a:t>几个数相乘</a:t>
            </a:r>
            <a:r>
              <a:rPr lang="en-US" altLang="zh-CN" sz="2800" dirty="0">
                <a:latin typeface="宋体" panose="02010600030101010101" pitchFamily="2" charset="-122"/>
              </a:rPr>
              <a:t>,</a:t>
            </a:r>
            <a:r>
              <a:rPr lang="zh-CN" altLang="en-US" sz="2800" dirty="0">
                <a:latin typeface="宋体" panose="02010600030101010101" pitchFamily="2" charset="-122"/>
              </a:rPr>
              <a:t>如果其中有因数为</a:t>
            </a:r>
            <a:r>
              <a:rPr lang="en-US" altLang="zh-CN" sz="2800" dirty="0">
                <a:latin typeface="宋体" panose="02010600030101010101" pitchFamily="2" charset="-122"/>
              </a:rPr>
              <a:t>0</a:t>
            </a:r>
            <a:r>
              <a:rPr lang="zh-CN" altLang="en-US" sz="2800" dirty="0">
                <a:latin typeface="宋体" panose="02010600030101010101" pitchFamily="2" charset="-122"/>
              </a:rPr>
              <a:t>，</a:t>
            </a:r>
            <a:r>
              <a:rPr lang="en-US" altLang="zh-CN" sz="2800" dirty="0">
                <a:latin typeface="宋体" panose="02010600030101010101" pitchFamily="2" charset="-122"/>
              </a:rPr>
              <a:t>_________.</a:t>
            </a:r>
          </a:p>
        </p:txBody>
      </p:sp>
      <p:sp>
        <p:nvSpPr>
          <p:cNvPr id="211978" name="Text Box 10"/>
          <p:cNvSpPr txBox="1">
            <a:spLocks noChangeArrowheads="1"/>
          </p:cNvSpPr>
          <p:nvPr/>
        </p:nvSpPr>
        <p:spPr bwMode="auto">
          <a:xfrm>
            <a:off x="7621397" y="2510001"/>
            <a:ext cx="2459247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宋体" pitchFamily="2" charset="-122"/>
              </a:rPr>
              <a:t>负因数的个数</a:t>
            </a:r>
          </a:p>
        </p:txBody>
      </p:sp>
      <p:sp>
        <p:nvSpPr>
          <p:cNvPr id="211979" name="Text Box 11"/>
          <p:cNvSpPr txBox="1">
            <a:spLocks noChangeArrowheads="1"/>
          </p:cNvSpPr>
          <p:nvPr/>
        </p:nvSpPr>
        <p:spPr bwMode="auto">
          <a:xfrm>
            <a:off x="3689413" y="3760369"/>
            <a:ext cx="1026449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</a:rPr>
              <a:t>奇数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3691358" y="4430012"/>
            <a:ext cx="1026449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宋体" pitchFamily="2" charset="-122"/>
              </a:rPr>
              <a:t>偶数</a:t>
            </a:r>
          </a:p>
        </p:txBody>
      </p:sp>
      <p:sp>
        <p:nvSpPr>
          <p:cNvPr id="211981" name="Text Box 13"/>
          <p:cNvSpPr txBox="1">
            <a:spLocks noChangeArrowheads="1"/>
          </p:cNvSpPr>
          <p:nvPr/>
        </p:nvSpPr>
        <p:spPr bwMode="auto">
          <a:xfrm>
            <a:off x="7435152" y="5547251"/>
            <a:ext cx="1790467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宋体" pitchFamily="2" charset="-122"/>
              </a:rPr>
              <a:t>积等于</a:t>
            </a:r>
            <a:r>
              <a:rPr lang="en-US" altLang="zh-CN" sz="2800" dirty="0">
                <a:solidFill>
                  <a:srgbClr val="FF0000"/>
                </a:solidFill>
                <a:latin typeface="宋体" pitchFamily="2" charset="-122"/>
              </a:rPr>
              <a:t>0</a:t>
            </a:r>
          </a:p>
        </p:txBody>
      </p:sp>
      <p:sp>
        <p:nvSpPr>
          <p:cNvPr id="211982" name="Rectangle 14"/>
          <p:cNvSpPr>
            <a:spLocks noChangeArrowheads="1"/>
          </p:cNvSpPr>
          <p:nvPr/>
        </p:nvSpPr>
        <p:spPr bwMode="auto">
          <a:xfrm>
            <a:off x="6918704" y="4030928"/>
            <a:ext cx="1225391" cy="79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｝</a:t>
            </a:r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7435152" y="4075828"/>
            <a:ext cx="1682506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奇负偶正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036320" y="1270592"/>
            <a:ext cx="10493829" cy="4937212"/>
            <a:chOff x="799364" y="466725"/>
            <a:chExt cx="7871396" cy="3702051"/>
          </a:xfrm>
        </p:grpSpPr>
        <p:sp>
          <p:nvSpPr>
            <p:cNvPr id="22" name="剪去同侧角的矩形 21"/>
            <p:cNvSpPr/>
            <p:nvPr/>
          </p:nvSpPr>
          <p:spPr>
            <a:xfrm>
              <a:off x="799364" y="790575"/>
              <a:ext cx="7871396" cy="3378201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10">
                  <a:defRPr/>
                </a:pPr>
                <a:r>
                  <a:rPr lang="zh-CN" altLang="en-US" sz="3200" kern="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  归纳总结</a:t>
                </a:r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8171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1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1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4" grpId="0" bldLvl="0" animBg="1"/>
      <p:bldP spid="211975" grpId="0" bldLvl="0" animBg="1"/>
      <p:bldP spid="211977" grpId="0"/>
      <p:bldP spid="211978" grpId="0"/>
      <p:bldP spid="211979" grpId="0"/>
      <p:bldP spid="211980" grpId="0"/>
      <p:bldP spid="211981" grpId="0"/>
      <p:bldP spid="2119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文本框 1"/>
          <p:cNvSpPr txBox="1">
            <a:spLocks noChangeArrowheads="1"/>
          </p:cNvSpPr>
          <p:nvPr/>
        </p:nvSpPr>
        <p:spPr bwMode="auto">
          <a:xfrm>
            <a:off x="1519425" y="2099745"/>
            <a:ext cx="8951304" cy="160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+mn-lt"/>
                <a:ea typeface="黑体" pitchFamily="49" charset="-122"/>
                <a:sym typeface="Arial" pitchFamily="34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sym typeface="Arial" pitchFamily="34" charset="0"/>
              </a:rPr>
              <a:t>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计算：</a:t>
            </a:r>
            <a:endParaRPr lang="en-US" altLang="zh-CN" sz="3200" dirty="0">
              <a:latin typeface="Times New Roman" pitchFamily="18" charset="0"/>
              <a:ea typeface="楷体" pitchFamily="49" charset="-122"/>
              <a:sym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                                       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）</a:t>
            </a:r>
            <a:endParaRPr lang="zh-CN" altLang="en-US" sz="3200" dirty="0">
              <a:latin typeface="Times New Roman" pitchFamily="18" charset="0"/>
              <a:ea typeface="楷体" pitchFamily="49" charset="-122"/>
            </a:endParaRPr>
          </a:p>
        </p:txBody>
      </p:sp>
      <p:graphicFrame>
        <p:nvGraphicFramePr>
          <p:cNvPr id="6246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67344"/>
              </p:ext>
            </p:extLst>
          </p:nvPr>
        </p:nvGraphicFramePr>
        <p:xfrm>
          <a:off x="2478128" y="2787644"/>
          <a:ext cx="3817970" cy="91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Equation" r:id="rId3" imgW="1549080" imgH="406080" progId="Equation.DSMT4">
                  <p:embed/>
                </p:oleObj>
              </mc:Choice>
              <mc:Fallback>
                <p:oleObj name="Equation" r:id="rId3" imgW="154908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8128" y="2787644"/>
                        <a:ext cx="3817970" cy="912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472" name="组合 6"/>
          <p:cNvGrpSpPr>
            <a:grpSpLocks/>
          </p:cNvGrpSpPr>
          <p:nvPr/>
        </p:nvGrpSpPr>
        <p:grpSpPr bwMode="auto">
          <a:xfrm>
            <a:off x="2882359" y="1341573"/>
            <a:ext cx="2440424" cy="630942"/>
            <a:chOff x="427462" y="558483"/>
            <a:chExt cx="1829953" cy="473400"/>
          </a:xfrm>
        </p:grpSpPr>
        <p:grpSp>
          <p:nvGrpSpPr>
            <p:cNvPr id="62486" name="组合 5"/>
            <p:cNvGrpSpPr>
              <a:grpSpLocks/>
            </p:cNvGrpSpPr>
            <p:nvPr/>
          </p:nvGrpSpPr>
          <p:grpSpPr bwMode="auto">
            <a:xfrm>
              <a:off x="468723" y="591842"/>
              <a:ext cx="1417171" cy="425725"/>
              <a:chOff x="2177459" y="-557353"/>
              <a:chExt cx="1417171" cy="42572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</p:grpSp>
        <p:sp>
          <p:nvSpPr>
            <p:cNvPr id="6248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+mn-lt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+mn-lt"/>
                </a:rPr>
                <a:t>2</a:t>
              </a:r>
              <a:endParaRPr lang="zh-CN" altLang="en-US" sz="35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62473" name="文本框 14"/>
          <p:cNvSpPr txBox="1">
            <a:spLocks noChangeArrowheads="1"/>
          </p:cNvSpPr>
          <p:nvPr/>
        </p:nvSpPr>
        <p:spPr bwMode="auto">
          <a:xfrm>
            <a:off x="5068458" y="1350056"/>
            <a:ext cx="5631782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黑体" pitchFamily="49" charset="-122"/>
              </a:rPr>
              <a:t>多个数相乘的符号法则的应用</a:t>
            </a:r>
          </a:p>
        </p:txBody>
      </p:sp>
      <p:graphicFrame>
        <p:nvGraphicFramePr>
          <p:cNvPr id="2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101168"/>
              </p:ext>
            </p:extLst>
          </p:nvPr>
        </p:nvGraphicFramePr>
        <p:xfrm>
          <a:off x="7972356" y="2787645"/>
          <a:ext cx="3037021" cy="912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9" name="Equation" r:id="rId5" imgW="1231560" imgH="406080" progId="Equation.DSMT4">
                  <p:embed/>
                </p:oleObj>
              </mc:Choice>
              <mc:Fallback>
                <p:oleObj name="Equation" r:id="rId5" imgW="123156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2356" y="2787645"/>
                        <a:ext cx="3037021" cy="9124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347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68287" y="1951203"/>
            <a:ext cx="2923151" cy="110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0000FF"/>
                </a:solidFill>
                <a:latin typeface="+mn-lt"/>
                <a:ea typeface="黑体" pitchFamily="49" charset="-122"/>
                <a:sym typeface="宋体" pitchFamily="2" charset="-122"/>
              </a:rPr>
              <a:t>解：</a:t>
            </a:r>
            <a:r>
              <a:rPr lang="zh-CN" altLang="en-US" sz="3200" b="1" dirty="0" smtClean="0">
                <a:latin typeface="Times New Roman" pitchFamily="18" charset="0"/>
                <a:sym typeface="宋体" pitchFamily="2" charset="-122"/>
              </a:rPr>
              <a:t>（</a:t>
            </a:r>
            <a:r>
              <a:rPr lang="en-US" altLang="zh-CN" sz="3200" b="1" dirty="0">
                <a:latin typeface="Times New Roman" pitchFamily="18" charset="0"/>
                <a:sym typeface="宋体" pitchFamily="2" charset="-122"/>
              </a:rPr>
              <a:t>1</a:t>
            </a:r>
            <a:r>
              <a:rPr lang="zh-CN" altLang="en-US" sz="3200" b="1" dirty="0" smtClean="0">
                <a:latin typeface="Times New Roman" pitchFamily="18" charset="0"/>
                <a:sym typeface="宋体" pitchFamily="2" charset="-122"/>
              </a:rPr>
              <a:t>）原</a:t>
            </a:r>
            <a:r>
              <a:rPr lang="zh-CN" altLang="en-US" sz="3200" b="1" dirty="0">
                <a:latin typeface="Times New Roman" pitchFamily="18" charset="0"/>
                <a:sym typeface="宋体" pitchFamily="2" charset="-122"/>
              </a:rPr>
              <a:t>式</a:t>
            </a:r>
            <a:endParaRPr lang="en-US" altLang="zh-CN" sz="3200" b="1" dirty="0">
              <a:latin typeface="Times New Roman" pitchFamily="18" charset="0"/>
              <a:sym typeface="宋体" pitchFamily="2" charset="-122"/>
            </a:endParaRPr>
          </a:p>
          <a:p>
            <a:pPr eaLnBrk="1" hangingPunct="1"/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sym typeface="宋体" pitchFamily="2" charset="-122"/>
            </a:endParaRP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804092"/>
              </p:ext>
            </p:extLst>
          </p:nvPr>
        </p:nvGraphicFramePr>
        <p:xfrm>
          <a:off x="4449591" y="1819318"/>
          <a:ext cx="2900777" cy="879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2" name="Equation" r:id="rId3" imgW="1079280" imgH="393480" progId="Equation.DSMT4">
                  <p:embed/>
                </p:oleObj>
              </mc:Choice>
              <mc:Fallback>
                <p:oleObj name="Equation" r:id="rId3" imgW="10792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9591" y="1819318"/>
                        <a:ext cx="2900777" cy="8799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92230" y="3753698"/>
            <a:ext cx="2099208" cy="61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Times New Roman" pitchFamily="18" charset="0"/>
                <a:sym typeface="宋体" pitchFamily="2" charset="-122"/>
              </a:rPr>
              <a:t>（</a:t>
            </a:r>
            <a:r>
              <a:rPr lang="en-US" altLang="zh-CN" sz="3200" b="1" dirty="0" smtClean="0">
                <a:latin typeface="Times New Roman" pitchFamily="18" charset="0"/>
                <a:sym typeface="宋体" pitchFamily="2" charset="-122"/>
              </a:rPr>
              <a:t>2</a:t>
            </a:r>
            <a:r>
              <a:rPr lang="zh-CN" altLang="en-US" sz="3200" b="1" dirty="0">
                <a:latin typeface="Times New Roman" pitchFamily="18" charset="0"/>
                <a:sym typeface="宋体" pitchFamily="2" charset="-122"/>
              </a:rPr>
              <a:t>）</a:t>
            </a:r>
            <a:r>
              <a:rPr lang="zh-CN" altLang="en-US" sz="3200" b="1" dirty="0" smtClean="0">
                <a:latin typeface="Times New Roman" pitchFamily="18" charset="0"/>
                <a:sym typeface="宋体" pitchFamily="2" charset="-122"/>
              </a:rPr>
              <a:t>原</a:t>
            </a:r>
            <a:r>
              <a:rPr lang="zh-CN" altLang="en-US" sz="3200" b="1" dirty="0">
                <a:latin typeface="Times New Roman" pitchFamily="18" charset="0"/>
                <a:sym typeface="宋体" pitchFamily="2" charset="-122"/>
              </a:rPr>
              <a:t>式</a:t>
            </a:r>
            <a:endParaRPr lang="en-US" altLang="zh-CN" sz="3200" b="1" dirty="0">
              <a:latin typeface="Times New Roman" pitchFamily="18" charset="0"/>
              <a:sym typeface="宋体" pitchFamily="2" charset="-122"/>
            </a:endParaRPr>
          </a:p>
        </p:txBody>
      </p:sp>
      <p:graphicFrame>
        <p:nvGraphicFramePr>
          <p:cNvPr id="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652589"/>
              </p:ext>
            </p:extLst>
          </p:nvPr>
        </p:nvGraphicFramePr>
        <p:xfrm>
          <a:off x="4514548" y="3610510"/>
          <a:ext cx="2246737" cy="913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3" name="Equation" r:id="rId5" imgW="863280" imgH="393480" progId="Equation.DSMT4">
                  <p:embed/>
                </p:oleObj>
              </mc:Choice>
              <mc:Fallback>
                <p:oleObj name="Equation" r:id="rId5" imgW="8632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548" y="3610510"/>
                        <a:ext cx="2246737" cy="9138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云形标注 4"/>
          <p:cNvSpPr/>
          <p:nvPr/>
        </p:nvSpPr>
        <p:spPr>
          <a:xfrm>
            <a:off x="7073274" y="2408457"/>
            <a:ext cx="5117139" cy="2404105"/>
          </a:xfrm>
          <a:prstGeom prst="cloudCallout">
            <a:avLst>
              <a:gd name="adj1" fmla="val -73948"/>
              <a:gd name="adj2" fmla="val -18267"/>
            </a:avLst>
          </a:prstGeom>
          <a:solidFill>
            <a:srgbClr val="92D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8" rIns="121878" bIns="60938" rtlCol="0" anchor="ctr"/>
          <a:lstStyle/>
          <a:p>
            <a:r>
              <a:rPr lang="zh-CN" altLang="en-US" sz="27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        多个有理数相乘时若存在带分数，要先将其画成假分数，然后再进行计算</a:t>
            </a:r>
            <a:r>
              <a:rPr lang="en-US" altLang="zh-CN" sz="27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sz="2700" dirty="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8" name="对象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3991601"/>
              </p:ext>
            </p:extLst>
          </p:nvPr>
        </p:nvGraphicFramePr>
        <p:xfrm>
          <a:off x="4407483" y="2660485"/>
          <a:ext cx="1105293" cy="79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4" name="Equation" r:id="rId7" imgW="368280" imgH="393480" progId="Equation.DSMT4">
                  <p:embed/>
                </p:oleObj>
              </mc:Choice>
              <mc:Fallback>
                <p:oleObj name="Equation" r:id="rId7" imgW="3682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7483" y="2660485"/>
                        <a:ext cx="1105293" cy="79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479035"/>
              </p:ext>
            </p:extLst>
          </p:nvPr>
        </p:nvGraphicFramePr>
        <p:xfrm>
          <a:off x="4452390" y="4599855"/>
          <a:ext cx="796615" cy="425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Equation" r:id="rId9" imgW="241200" imgH="177480" progId="Equation.DSMT4">
                  <p:embed/>
                </p:oleObj>
              </mc:Choice>
              <mc:Fallback>
                <p:oleObj name="Equation" r:id="rId9" imgW="241200" imgH="177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390" y="4599855"/>
                        <a:ext cx="796615" cy="4254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587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3"/>
          <p:cNvSpPr>
            <a:spLocks noGrp="1" noRot="1" noChangeArrowheads="1"/>
          </p:cNvSpPr>
          <p:nvPr>
            <p:ph idx="4294967295"/>
          </p:nvPr>
        </p:nvSpPr>
        <p:spPr bwMode="auto">
          <a:xfrm>
            <a:off x="1704675" y="1502216"/>
            <a:ext cx="730726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zh-CN" altLang="en-US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  <a:endParaRPr lang="en-US" altLang="zh-CN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zh-CN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(−4)×5×(−0.25)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  （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zh-CN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zh-CN" altLang="zh-CN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endParaRPr lang="zh-CN" altLang="zh-CN" dirty="0">
              <a:solidFill>
                <a:schemeClr val="accent2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838440" y="2845600"/>
            <a:ext cx="4872770" cy="1369602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zh-CN" altLang="zh-CN" sz="27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(−4)×5 ×(−0.25)</a:t>
            </a:r>
            <a:endParaRPr lang="zh-CN" altLang="zh-CN" sz="2700" dirty="0">
              <a:solidFill>
                <a:srgbClr val="0000FF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= 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[−(4×5)]×(−0.25)             </a:t>
            </a:r>
          </a:p>
        </p:txBody>
      </p:sp>
      <p:graphicFrame>
        <p:nvGraphicFramePr>
          <p:cNvPr id="686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341600"/>
              </p:ext>
            </p:extLst>
          </p:nvPr>
        </p:nvGraphicFramePr>
        <p:xfrm>
          <a:off x="7446486" y="2098823"/>
          <a:ext cx="2840197" cy="887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r:id="rId4" imgW="1220790" imgH="381497" progId="Equation.3">
                  <p:embed/>
                </p:oleObj>
              </mc:Choice>
              <mc:Fallback>
                <p:oleObj r:id="rId4" imgW="1220790" imgH="38149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6486" y="2098823"/>
                        <a:ext cx="2840197" cy="887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980134" y="4912186"/>
            <a:ext cx="3022207" cy="533524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幼圆" panose="02010509060101010101" pitchFamily="49" charset="-122"/>
                <a:cs typeface="Times New Roman" pitchFamily="18" charset="0"/>
              </a:rPr>
              <a:t>＝＋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(20×0.25)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218283" y="4926367"/>
            <a:ext cx="1142851" cy="533524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幼圆" panose="02010509060101010101" pitchFamily="49" charset="-122"/>
                <a:cs typeface="Times New Roman" pitchFamily="18" charset="0"/>
              </a:rPr>
              <a:t>＝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5.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976161" y="4257985"/>
            <a:ext cx="2750106" cy="538605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none" lIns="121878" tIns="60938" rIns="121878" bIns="60938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幼圆" panose="02010509060101010101" pitchFamily="49" charset="-122"/>
                <a:cs typeface="Times New Roman" pitchFamily="18" charset="0"/>
              </a:rPr>
              <a:t>＝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itchFamily="18" charset="0"/>
              </a:rPr>
              <a:t>−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20)×(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幼圆" panose="02010509060101010101" pitchFamily="49" charset="-122"/>
                <a:cs typeface="Times New Roman" pitchFamily="18" charset="0"/>
              </a:rPr>
              <a:t>−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0.25)</a:t>
            </a:r>
          </a:p>
        </p:txBody>
      </p:sp>
      <p:graphicFrame>
        <p:nvGraphicFramePr>
          <p:cNvPr id="6861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140573"/>
              </p:ext>
            </p:extLst>
          </p:nvPr>
        </p:nvGraphicFramePr>
        <p:xfrm>
          <a:off x="7786889" y="2902268"/>
          <a:ext cx="2740727" cy="804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r:id="rId6" imgW="1182640" imgH="381497" progId="Equation.3">
                  <p:embed/>
                </p:oleObj>
              </mc:Choice>
              <mc:Fallback>
                <p:oleObj r:id="rId6" imgW="1182640" imgH="38149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889" y="2902268"/>
                        <a:ext cx="2740727" cy="80452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868690"/>
              </p:ext>
            </p:extLst>
          </p:nvPr>
        </p:nvGraphicFramePr>
        <p:xfrm>
          <a:off x="7598075" y="3652240"/>
          <a:ext cx="2651839" cy="916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6" name="Equation" r:id="rId8" imgW="1143000" imgH="393480" progId="Equation.DSMT4">
                  <p:embed/>
                </p:oleObj>
              </mc:Choice>
              <mc:Fallback>
                <p:oleObj name="Equation" r:id="rId8" imgW="1143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8075" y="3652240"/>
                        <a:ext cx="2651839" cy="9167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811107"/>
              </p:ext>
            </p:extLst>
          </p:nvPr>
        </p:nvGraphicFramePr>
        <p:xfrm>
          <a:off x="7661966" y="4505455"/>
          <a:ext cx="1504755" cy="91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7" name="Equation" r:id="rId10" imgW="647640" imgH="393480" progId="Equation.DSMT4">
                  <p:embed/>
                </p:oleObj>
              </mc:Choice>
              <mc:Fallback>
                <p:oleObj name="Equation" r:id="rId10" imgW="647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1966" y="4505455"/>
                        <a:ext cx="1504755" cy="9146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9241430" y="4715054"/>
            <a:ext cx="1599992" cy="533604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lIns="121878" tIns="60938" rIns="121878" bIns="60938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＝</a:t>
            </a:r>
            <a:r>
              <a:rPr lang="zh-CN" altLang="zh-CN" sz="2700" dirty="0"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−</a:t>
            </a:r>
            <a:r>
              <a:rPr lang="en-US" altLang="zh-CN" sz="27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zh-CN" sz="27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zh-CN" sz="27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89" y="1428089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83403" y="2985912"/>
            <a:ext cx="1105287" cy="533604"/>
          </a:xfrm>
          <a:prstGeom prst="rect">
            <a:avLst/>
          </a:prstGeom>
          <a:noFill/>
        </p:spPr>
        <p:txBody>
          <a:bodyPr wrap="none" lIns="121878" tIns="60938" rIns="121878" bIns="60938" rtlCol="0">
            <a:spAutoFit/>
          </a:bodyPr>
          <a:lstStyle/>
          <a:p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5140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09" grpId="0" build="p"/>
      <p:bldP spid="15364" grpId="0"/>
      <p:bldP spid="15366" grpId="0" animBg="1"/>
      <p:bldP spid="15367" grpId="0" animBg="1"/>
      <p:bldP spid="15368" grpId="0" animBg="1"/>
      <p:bldP spid="15374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036433" y="1932161"/>
            <a:ext cx="9745541" cy="533524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>
              <a:lnSpc>
                <a:spcPct val="95000"/>
              </a:lnSpc>
              <a:buFontTx/>
              <a:buNone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解题后的反思：</a:t>
            </a:r>
            <a:r>
              <a:rPr lang="zh-CN" altLang="en-US" sz="2800" dirty="0">
                <a:latin typeface="+mn-ea"/>
                <a:ea typeface="+mn-ea"/>
              </a:rPr>
              <a:t>连续两次使用乘法法则，计算起来比较麻烦</a:t>
            </a:r>
            <a:r>
              <a:rPr lang="en-US" altLang="zh-CN" sz="2800" dirty="0">
                <a:latin typeface="+mn-ea"/>
                <a:ea typeface="+mn-ea"/>
              </a:rPr>
              <a:t>.</a:t>
            </a:r>
            <a:endParaRPr lang="zh-CN" altLang="en-US" sz="28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3509554" y="2631147"/>
            <a:ext cx="8236969" cy="1314739"/>
          </a:xfrm>
          <a:prstGeom prst="rect">
            <a:avLst/>
          </a:prstGeom>
          <a:noFill/>
          <a:ln w="9525" cap="flat" cmpd="sng">
            <a:noFill/>
            <a:miter lim="800000"/>
          </a:ln>
          <a:effectLst/>
        </p:spPr>
        <p:txBody>
          <a:bodyPr wrap="square" lIns="121878" tIns="60938" rIns="121878" bIns="60938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dirty="0">
                <a:latin typeface="+mn-ea"/>
                <a:ea typeface="+mn-ea"/>
              </a:rPr>
              <a:t>如果我们把乘法法则推广到三个以上有理数相乘</a:t>
            </a:r>
            <a:r>
              <a:rPr lang="zh-CN" altLang="en-US" sz="2800" dirty="0" smtClean="0">
                <a:latin typeface="+mn-ea"/>
                <a:ea typeface="+mn-ea"/>
              </a:rPr>
              <a:t>，</a:t>
            </a:r>
            <a:endParaRPr lang="en-US" altLang="zh-CN" sz="28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dirty="0" smtClean="0">
                <a:latin typeface="+mn-ea"/>
                <a:ea typeface="+mn-ea"/>
              </a:rPr>
              <a:t>只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ea typeface="+mn-ea"/>
              </a:rPr>
              <a:t>“一次性地”先定号，再绝对值相乘即可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795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build="allAtOnce" bldLvl="0"/>
      <p:bldP spid="15377" grpId="0" uiExpand="1" build="allAtOnce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065559" y="1788160"/>
            <a:ext cx="10867199" cy="20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计算并观察结果有何特点？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×2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　　　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(–0.25)×(–4)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145621" y="3884516"/>
            <a:ext cx="946873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倒数的概念：</a:t>
            </a:r>
            <a:r>
              <a:rPr lang="zh-CN" altLang="en-US" sz="3200" dirty="0">
                <a:solidFill>
                  <a:srgbClr val="000C0C"/>
                </a:solidFill>
                <a:latin typeface="Times New Roman" pitchFamily="18" charset="0"/>
                <a:cs typeface="Times New Roman" pitchFamily="18" charset="0"/>
              </a:rPr>
              <a:t>有理数中，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乘积是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的两个数互为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倒数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960051" y="4776704"/>
            <a:ext cx="760207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数</a:t>
            </a:r>
            <a:r>
              <a:rPr lang="en-US" altLang="zh-CN" sz="3200" i="1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3200" i="1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≠0)</a:t>
            </a:r>
            <a:r>
              <a:rPr lang="zh-CN" altLang="en-US" sz="3200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的倒数是什么</a:t>
            </a:r>
            <a:r>
              <a:rPr lang="en-US" altLang="zh-CN" sz="3200" dirty="0">
                <a:solidFill>
                  <a:srgbClr val="000C0C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2495786" y="5696820"/>
            <a:ext cx="4929076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≠0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时，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的倒数是   ）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451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52797"/>
              </p:ext>
            </p:extLst>
          </p:nvPr>
        </p:nvGraphicFramePr>
        <p:xfrm>
          <a:off x="3859858" y="2834842"/>
          <a:ext cx="408267" cy="1056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2" name="Equation" r:id="rId4" imgW="152280" imgH="393480" progId="Equation.DSMT4">
                  <p:embed/>
                </p:oleObj>
              </mc:Choice>
              <mc:Fallback>
                <p:oleObj name="Equation" r:id="rId4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9858" y="2834842"/>
                        <a:ext cx="408267" cy="10562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1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559931"/>
              </p:ext>
            </p:extLst>
          </p:nvPr>
        </p:nvGraphicFramePr>
        <p:xfrm>
          <a:off x="6307625" y="5497908"/>
          <a:ext cx="383066" cy="982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3" name="Equation" r:id="rId6" imgW="152280" imgH="393480" progId="Equation.DSMT4">
                  <p:embed/>
                </p:oleObj>
              </mc:Choice>
              <mc:Fallback>
                <p:oleObj name="Equation" r:id="rId6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7625" y="5497908"/>
                        <a:ext cx="383066" cy="9823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文本框 6151"/>
          <p:cNvSpPr txBox="1">
            <a:spLocks noChangeArrowheads="1"/>
          </p:cNvSpPr>
          <p:nvPr/>
        </p:nvSpPr>
        <p:spPr bwMode="auto">
          <a:xfrm>
            <a:off x="6499158" y="1279182"/>
            <a:ext cx="1207865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倒数</a:t>
            </a:r>
          </a:p>
        </p:txBody>
      </p:sp>
      <p:grpSp>
        <p:nvGrpSpPr>
          <p:cNvPr id="64521" name="组合 4"/>
          <p:cNvGrpSpPr>
            <a:grpSpLocks/>
          </p:cNvGrpSpPr>
          <p:nvPr/>
        </p:nvGrpSpPr>
        <p:grpSpPr bwMode="auto">
          <a:xfrm>
            <a:off x="4238237" y="1340812"/>
            <a:ext cx="2014805" cy="574527"/>
            <a:chOff x="3485" y="1168"/>
            <a:chExt cx="2380" cy="680"/>
          </a:xfrm>
        </p:grpSpPr>
        <p:sp>
          <p:nvSpPr>
            <p:cNvPr id="7" name="圆角矩形 6"/>
            <p:cNvSpPr/>
            <p:nvPr/>
          </p:nvSpPr>
          <p:spPr>
            <a:xfrm>
              <a:off x="3485" y="1168"/>
              <a:ext cx="2380" cy="62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527" name="矩形 1"/>
            <p:cNvSpPr>
              <a:spLocks noChangeArrowheads="1"/>
            </p:cNvSpPr>
            <p:nvPr/>
          </p:nvSpPr>
          <p:spPr bwMode="auto">
            <a:xfrm>
              <a:off x="3512" y="1200"/>
              <a:ext cx="2326" cy="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7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3</a:t>
              </a:r>
              <a:endParaRPr lang="zh-CN" altLang="en-US" sz="3700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636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6" grpId="0"/>
      <p:bldP spid="204807" grpId="0"/>
      <p:bldP spid="2048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265516"/>
              </p:ext>
            </p:extLst>
          </p:nvPr>
        </p:nvGraphicFramePr>
        <p:xfrm>
          <a:off x="1060947" y="2486599"/>
          <a:ext cx="10222169" cy="3438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2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190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999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444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444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52672"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rPr>
                        <a:t>表示方法</a:t>
                      </a: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rPr>
                        <a:t>符号</a:t>
                      </a: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rPr>
                        <a:t>性质</a:t>
                      </a: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黑体" panose="02010600030101010101" pitchFamily="2" charset="-122"/>
                        </a:rPr>
                        <a:t>特殊数</a:t>
                      </a:r>
                      <a:r>
                        <a:rPr lang="en-US" altLang="zh-CN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黑体" panose="02010600030101010101" pitchFamily="2" charset="-122"/>
                        </a:rPr>
                        <a:t>0</a:t>
                      </a:r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  <a:cs typeface="黑体" panose="02010600030101010101" pitchFamily="2" charset="-122"/>
                      </a:endParaRPr>
                    </a:p>
                  </a:txBody>
                  <a:tcPr marL="121904" marR="121904" marT="60959" marB="60959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27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rPr>
                        <a:t>倒数</a:t>
                      </a: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427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</a:rPr>
                        <a:t>相反数</a:t>
                      </a: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121904" marR="121904" marT="60959" marB="60959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5571" name="Rectangle 7"/>
          <p:cNvSpPr>
            <a:spLocks noChangeArrowheads="1"/>
          </p:cNvSpPr>
          <p:nvPr/>
        </p:nvSpPr>
        <p:spPr bwMode="auto">
          <a:xfrm>
            <a:off x="2811224" y="1347465"/>
            <a:ext cx="7083562" cy="69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3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互为倒数与互为相反数的区别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437203"/>
              </p:ext>
            </p:extLst>
          </p:nvPr>
        </p:nvGraphicFramePr>
        <p:xfrm>
          <a:off x="3345236" y="3229815"/>
          <a:ext cx="1604224" cy="1208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r:id="rId3" imgW="533632" imgH="406576" progId="Equation.DSMT4">
                  <p:embed/>
                </p:oleObj>
              </mc:Choice>
              <mc:Fallback>
                <p:oleObj r:id="rId3" imgW="533632" imgH="40657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5236" y="3229815"/>
                        <a:ext cx="1604224" cy="12088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5786141" y="3520927"/>
            <a:ext cx="1570362" cy="71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相同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7592128" y="3511215"/>
            <a:ext cx="1786234" cy="71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积为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9738857" y="3323903"/>
            <a:ext cx="1290292" cy="110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没有倒数</a:t>
            </a: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3220484" y="4866181"/>
            <a:ext cx="225967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+(–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)=0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5839050" y="4845207"/>
            <a:ext cx="1570362" cy="714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相异</a:t>
            </a:r>
          </a:p>
        </p:txBody>
      </p:sp>
      <p:sp>
        <p:nvSpPr>
          <p:cNvPr id="10" name="Text Box 29"/>
          <p:cNvSpPr txBox="1">
            <a:spLocks noChangeArrowheads="1"/>
          </p:cNvSpPr>
          <p:nvPr/>
        </p:nvSpPr>
        <p:spPr bwMode="auto">
          <a:xfrm>
            <a:off x="7592128" y="4858969"/>
            <a:ext cx="1786234" cy="71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和为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9424217" y="4702869"/>
            <a:ext cx="1752372" cy="110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相反数是自己</a:t>
            </a:r>
          </a:p>
        </p:txBody>
      </p:sp>
    </p:spTree>
    <p:extLst>
      <p:ext uri="{BB962C8B-B14F-4D97-AF65-F5344CB8AC3E}">
        <p14:creationId xmlns:p14="http://schemas.microsoft.com/office/powerpoint/2010/main" val="329790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 bldLvl="0" animBg="1"/>
      <p:bldP spid="8" grpId="0" bldLvl="0" animBg="1"/>
      <p:bldP spid="9" grpId="0"/>
      <p:bldP spid="10" grpId="0" bldLvl="0" animBg="1"/>
      <p:bldP spid="11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71" name="Rectangle 7"/>
          <p:cNvSpPr>
            <a:spLocks noChangeArrowheads="1"/>
          </p:cNvSpPr>
          <p:nvPr/>
        </p:nvSpPr>
        <p:spPr bwMode="auto">
          <a:xfrm>
            <a:off x="858933" y="1519781"/>
            <a:ext cx="10729327" cy="422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求一个数的倒数的方法：</a:t>
            </a:r>
            <a:endParaRPr lang="en-US" altLang="zh-CN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479964" indent="-479964" eaLnBrk="1" hangingPunct="1"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求一个不为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整数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的倒数，就是将该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整数作分母，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作分子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2700" dirty="0">
              <a:latin typeface="Times New Roman" pitchFamily="18" charset="0"/>
              <a:cs typeface="Times New Roman" pitchFamily="18" charset="0"/>
            </a:endParaRPr>
          </a:p>
          <a:p>
            <a:pPr marL="479964" indent="-479964" eaLnBrk="1" hangingPunct="1"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求一个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真分数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的倒数，就是将这个真分数的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分母和分子交换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位置；</a:t>
            </a:r>
            <a:endParaRPr lang="en-US" altLang="zh-CN" sz="2700" dirty="0">
              <a:latin typeface="Times New Roman" pitchFamily="18" charset="0"/>
              <a:cs typeface="Times New Roman" pitchFamily="18" charset="0"/>
            </a:endParaRPr>
          </a:p>
          <a:p>
            <a:pPr marL="479964" indent="-479964" eaLnBrk="1" hangingPunct="1"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求一个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带分数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的倒数，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先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将该数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化成假分数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，再将其分子和分母的位置进行互换；</a:t>
            </a:r>
            <a:endParaRPr lang="en-US" altLang="zh-CN" sz="2700" dirty="0">
              <a:latin typeface="Times New Roman" pitchFamily="18" charset="0"/>
              <a:cs typeface="Times New Roman" pitchFamily="18" charset="0"/>
            </a:endParaRPr>
          </a:p>
          <a:p>
            <a:pPr marL="479964" indent="-479964" eaLnBrk="1" hangingPunct="1"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求一个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小数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的倒数，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先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将该小数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化为分数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，再求其倒数 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685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55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5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5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55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7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768498" y="1604758"/>
            <a:ext cx="9405999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说出下列各数的倒数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    ，       ，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0.75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139541"/>
              </p:ext>
            </p:extLst>
          </p:nvPr>
        </p:nvGraphicFramePr>
        <p:xfrm>
          <a:off x="3453233" y="2291712"/>
          <a:ext cx="354106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5" name="Equation" r:id="rId3" imgW="152280" imgH="393480" progId="Equation.DSMT4">
                  <p:embed/>
                </p:oleObj>
              </mc:Choice>
              <mc:Fallback>
                <p:oleObj name="Equation" r:id="rId3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3233" y="2291712"/>
                        <a:ext cx="354106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960100"/>
              </p:ext>
            </p:extLst>
          </p:nvPr>
        </p:nvGraphicFramePr>
        <p:xfrm>
          <a:off x="4222942" y="2292308"/>
          <a:ext cx="583775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6" name="Equation" r:id="rId5" imgW="253800" imgH="393480" progId="Equation.DSMT4">
                  <p:embed/>
                </p:oleObj>
              </mc:Choice>
              <mc:Fallback>
                <p:oleObj name="Equation" r:id="rId5" imgW="2538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942" y="2292308"/>
                        <a:ext cx="583775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1703185" y="3808689"/>
            <a:ext cx="45925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2460062" y="3795986"/>
            <a:ext cx="104549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3294977" y="3807618"/>
            <a:ext cx="95449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4218782" y="3808689"/>
            <a:ext cx="81481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graphicFrame>
        <p:nvGraphicFramePr>
          <p:cNvPr id="2068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498352"/>
              </p:ext>
            </p:extLst>
          </p:nvPr>
        </p:nvGraphicFramePr>
        <p:xfrm>
          <a:off x="5475776" y="3581189"/>
          <a:ext cx="522749" cy="1033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7" name="Equation" r:id="rId7" imgW="203040" imgH="406080" progId="Equation.DSMT4">
                  <p:embed/>
                </p:oleObj>
              </mc:Choice>
              <mc:Fallback>
                <p:oleObj name="Equation" r:id="rId7" imgW="2030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776" y="3581189"/>
                        <a:ext cx="522749" cy="10331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056794"/>
              </p:ext>
            </p:extLst>
          </p:nvPr>
        </p:nvGraphicFramePr>
        <p:xfrm>
          <a:off x="6471497" y="3610830"/>
          <a:ext cx="702642" cy="973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8" name="Equation" r:id="rId9" imgW="291960" imgH="406080" progId="Equation.DSMT4">
                  <p:embed/>
                </p:oleObj>
              </mc:Choice>
              <mc:Fallback>
                <p:oleObj name="Equation" r:id="rId9" imgW="2919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1497" y="3610830"/>
                        <a:ext cx="702642" cy="973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7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681413"/>
              </p:ext>
            </p:extLst>
          </p:nvPr>
        </p:nvGraphicFramePr>
        <p:xfrm>
          <a:off x="9103911" y="2334851"/>
          <a:ext cx="730154" cy="908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9" name="Equation" r:id="rId11" imgW="317160" imgH="393480" progId="Equation.DSMT4">
                  <p:embed/>
                </p:oleObj>
              </mc:Choice>
              <mc:Fallback>
                <p:oleObj name="Equation" r:id="rId11" imgW="3171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03911" y="2334851"/>
                        <a:ext cx="730154" cy="908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572392"/>
              </p:ext>
            </p:extLst>
          </p:nvPr>
        </p:nvGraphicFramePr>
        <p:xfrm>
          <a:off x="8025631" y="3583307"/>
          <a:ext cx="518515" cy="102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0" name="Equation" r:id="rId13" imgW="203040" imgH="406080" progId="Equation.DSMT4">
                  <p:embed/>
                </p:oleObj>
              </mc:Choice>
              <mc:Fallback>
                <p:oleObj name="Equation" r:id="rId13" imgW="2030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5631" y="3583307"/>
                        <a:ext cx="518515" cy="102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6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431577"/>
              </p:ext>
            </p:extLst>
          </p:nvPr>
        </p:nvGraphicFramePr>
        <p:xfrm>
          <a:off x="9166006" y="3603114"/>
          <a:ext cx="613753" cy="102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1" name="Equation" r:id="rId15" imgW="241200" imgH="406080" progId="Equation.DSMT4">
                  <p:embed/>
                </p:oleObj>
              </mc:Choice>
              <mc:Fallback>
                <p:oleObj name="Equation" r:id="rId15" imgW="2412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66006" y="3603114"/>
                        <a:ext cx="613753" cy="1024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91" y="1536824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02189" y="3790022"/>
            <a:ext cx="355141" cy="615509"/>
          </a:xfrm>
          <a:prstGeom prst="rect">
            <a:avLst/>
          </a:prstGeom>
          <a:noFill/>
        </p:spPr>
        <p:txBody>
          <a:bodyPr wrap="none" lIns="121878" tIns="60938" rIns="121878" bIns="6093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56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4" grpId="0" bldLvl="0"/>
      <p:bldP spid="206855" grpId="0" bldLvl="0"/>
      <p:bldP spid="206856" grpId="0" bldLvl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文本框 102"/>
          <p:cNvSpPr txBox="1">
            <a:spLocks noChangeArrowheads="1"/>
          </p:cNvSpPr>
          <p:nvPr/>
        </p:nvSpPr>
        <p:spPr bwMode="auto">
          <a:xfrm>
            <a:off x="1032799" y="1247194"/>
            <a:ext cx="10374549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甲水库的水位每天升高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厘米，乙水库的水位每天下降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厘米，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天后，甲、乙水库水位的总变化量各是多少？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883587" y="3444802"/>
            <a:ext cx="4071937" cy="270360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DF2FF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</a:ln>
          <a:effectLst/>
        </p:spPr>
        <p:txBody>
          <a:bodyPr wrap="none" lIns="121878" tIns="60938" rIns="121878" bIns="60938" anchor="ctr"/>
          <a:lstStyle/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r>
              <a:rPr kumimoji="1"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甲水库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883587" y="4621938"/>
            <a:ext cx="4071937" cy="381088"/>
          </a:xfrm>
          <a:prstGeom prst="rect">
            <a:avLst/>
          </a:prstGeom>
          <a:gradFill rotWithShape="0">
            <a:gsLst>
              <a:gs pos="0">
                <a:srgbClr val="A3E7FF"/>
              </a:gs>
              <a:gs pos="100000">
                <a:srgbClr val="ADEA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90000"/>
              </a:lnSpc>
            </a:pP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第一天</a:t>
            </a:r>
          </a:p>
        </p:txBody>
      </p:sp>
      <p:sp>
        <p:nvSpPr>
          <p:cNvPr id="47110" name="Line 9"/>
          <p:cNvSpPr>
            <a:spLocks noChangeShapeType="1"/>
          </p:cNvSpPr>
          <p:nvPr/>
        </p:nvSpPr>
        <p:spPr bwMode="auto">
          <a:xfrm>
            <a:off x="1883587" y="5379881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1" name="Line 10"/>
          <p:cNvSpPr>
            <a:spLocks noChangeShapeType="1"/>
          </p:cNvSpPr>
          <p:nvPr/>
        </p:nvSpPr>
        <p:spPr bwMode="auto">
          <a:xfrm>
            <a:off x="1883587" y="5760969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2" name="Line 11"/>
          <p:cNvSpPr>
            <a:spLocks noChangeShapeType="1"/>
          </p:cNvSpPr>
          <p:nvPr/>
        </p:nvSpPr>
        <p:spPr bwMode="auto">
          <a:xfrm>
            <a:off x="1883587" y="4998794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3" name="Picture 22" descr="fish17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81" y="5068659"/>
            <a:ext cx="2675118" cy="96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4" name="Picture 24" descr="fish1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143" y="5068658"/>
            <a:ext cx="1614806" cy="122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5" name="Picture 26" descr="weed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31" y="5142759"/>
            <a:ext cx="891000" cy="891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6" name="Line 28"/>
          <p:cNvSpPr>
            <a:spLocks noChangeShapeType="1"/>
          </p:cNvSpPr>
          <p:nvPr/>
        </p:nvSpPr>
        <p:spPr bwMode="auto">
          <a:xfrm>
            <a:off x="1883587" y="4617707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7" name="Line 29"/>
          <p:cNvSpPr>
            <a:spLocks noChangeShapeType="1"/>
          </p:cNvSpPr>
          <p:nvPr/>
        </p:nvSpPr>
        <p:spPr bwMode="auto">
          <a:xfrm>
            <a:off x="1883587" y="4236616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8" name="Line 30"/>
          <p:cNvSpPr>
            <a:spLocks noChangeShapeType="1"/>
          </p:cNvSpPr>
          <p:nvPr/>
        </p:nvSpPr>
        <p:spPr bwMode="auto">
          <a:xfrm>
            <a:off x="1883587" y="3855528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9" name="Line 31"/>
          <p:cNvSpPr>
            <a:spLocks noChangeShapeType="1"/>
          </p:cNvSpPr>
          <p:nvPr/>
        </p:nvSpPr>
        <p:spPr bwMode="auto">
          <a:xfrm>
            <a:off x="1883587" y="3474441"/>
            <a:ext cx="4071937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427478" y="3444802"/>
            <a:ext cx="4069820" cy="270360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DF2FF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</a:ln>
          <a:effectLst/>
        </p:spPr>
        <p:txBody>
          <a:bodyPr wrap="none" lIns="121878" tIns="60938" rIns="121878" bIns="60938" anchor="ctr"/>
          <a:lstStyle/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endParaRPr kumimoji="1" lang="en-US" altLang="zh-CN">
              <a:latin typeface="Times New Roman" panose="02020603050405020304" pitchFamily="18" charset="0"/>
              <a:cs typeface="Times New Roman" pitchFamily="18" charset="0"/>
            </a:endParaRPr>
          </a:p>
          <a:p>
            <a:pPr algn="r">
              <a:buFontTx/>
              <a:buNone/>
              <a:defRPr/>
            </a:pPr>
            <a:r>
              <a:rPr kumimoji="1"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乙水库</a:t>
            </a:r>
          </a:p>
        </p:txBody>
      </p:sp>
      <p:sp>
        <p:nvSpPr>
          <p:cNvPr id="47121" name="Line 34"/>
          <p:cNvSpPr>
            <a:spLocks noChangeShapeType="1"/>
          </p:cNvSpPr>
          <p:nvPr/>
        </p:nvSpPr>
        <p:spPr bwMode="auto">
          <a:xfrm>
            <a:off x="6427478" y="5379881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2" name="Line 35"/>
          <p:cNvSpPr>
            <a:spLocks noChangeShapeType="1"/>
          </p:cNvSpPr>
          <p:nvPr/>
        </p:nvSpPr>
        <p:spPr bwMode="auto">
          <a:xfrm>
            <a:off x="6427478" y="5760969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3" name="Line 36"/>
          <p:cNvSpPr>
            <a:spLocks noChangeShapeType="1"/>
          </p:cNvSpPr>
          <p:nvPr/>
        </p:nvSpPr>
        <p:spPr bwMode="auto">
          <a:xfrm>
            <a:off x="6427478" y="4998794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24" name="Picture 37" descr="fish17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773" y="5068659"/>
            <a:ext cx="2675118" cy="96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5" name="Picture 38" descr="fish1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919" y="5068658"/>
            <a:ext cx="1616923" cy="122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6" name="Picture 39" descr="weed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307" y="5142759"/>
            <a:ext cx="893117" cy="891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7" name="Line 40"/>
          <p:cNvSpPr>
            <a:spLocks noChangeShapeType="1"/>
          </p:cNvSpPr>
          <p:nvPr/>
        </p:nvSpPr>
        <p:spPr bwMode="auto">
          <a:xfrm>
            <a:off x="6427478" y="4617707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8" name="Line 41"/>
          <p:cNvSpPr>
            <a:spLocks noChangeShapeType="1"/>
          </p:cNvSpPr>
          <p:nvPr/>
        </p:nvSpPr>
        <p:spPr bwMode="auto">
          <a:xfrm>
            <a:off x="6427478" y="4236616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9" name="Line 42"/>
          <p:cNvSpPr>
            <a:spLocks noChangeShapeType="1"/>
          </p:cNvSpPr>
          <p:nvPr/>
        </p:nvSpPr>
        <p:spPr bwMode="auto">
          <a:xfrm>
            <a:off x="6427478" y="3855528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30" name="Line 43"/>
          <p:cNvSpPr>
            <a:spLocks noChangeShapeType="1"/>
          </p:cNvSpPr>
          <p:nvPr/>
        </p:nvSpPr>
        <p:spPr bwMode="auto">
          <a:xfrm>
            <a:off x="6427478" y="3474441"/>
            <a:ext cx="4069820" cy="2116"/>
          </a:xfrm>
          <a:prstGeom prst="line">
            <a:avLst/>
          </a:prstGeom>
          <a:noFill/>
          <a:ln w="9525">
            <a:solidFill>
              <a:srgbClr val="3399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89" name="Rectangle 45"/>
          <p:cNvSpPr>
            <a:spLocks noChangeArrowheads="1"/>
          </p:cNvSpPr>
          <p:nvPr/>
        </p:nvSpPr>
        <p:spPr bwMode="auto">
          <a:xfrm>
            <a:off x="1883587" y="4240850"/>
            <a:ext cx="4071937" cy="381088"/>
          </a:xfrm>
          <a:prstGeom prst="rect">
            <a:avLst/>
          </a:prstGeom>
          <a:gradFill rotWithShape="0">
            <a:gsLst>
              <a:gs pos="0">
                <a:srgbClr val="9FE6FF"/>
              </a:gs>
              <a:gs pos="100000">
                <a:srgbClr val="ADEA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90000"/>
              </a:lnSpc>
            </a:pP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第二天</a:t>
            </a:r>
          </a:p>
        </p:txBody>
      </p:sp>
      <p:sp>
        <p:nvSpPr>
          <p:cNvPr id="6190" name="Rectangle 46"/>
          <p:cNvSpPr>
            <a:spLocks noChangeArrowheads="1"/>
          </p:cNvSpPr>
          <p:nvPr/>
        </p:nvSpPr>
        <p:spPr bwMode="auto">
          <a:xfrm>
            <a:off x="1883587" y="3859762"/>
            <a:ext cx="4071937" cy="381088"/>
          </a:xfrm>
          <a:prstGeom prst="rect">
            <a:avLst/>
          </a:prstGeom>
          <a:gradFill rotWithShape="0">
            <a:gsLst>
              <a:gs pos="0">
                <a:srgbClr val="93E3FF"/>
              </a:gs>
              <a:gs pos="100000">
                <a:srgbClr val="ADEA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90000"/>
              </a:lnSpc>
            </a:pP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第三天</a:t>
            </a:r>
          </a:p>
        </p:txBody>
      </p:sp>
      <p:sp>
        <p:nvSpPr>
          <p:cNvPr id="6191" name="Rectangle 47"/>
          <p:cNvSpPr>
            <a:spLocks noChangeArrowheads="1"/>
          </p:cNvSpPr>
          <p:nvPr/>
        </p:nvSpPr>
        <p:spPr bwMode="auto">
          <a:xfrm>
            <a:off x="1883587" y="3478674"/>
            <a:ext cx="4071937" cy="381088"/>
          </a:xfrm>
          <a:prstGeom prst="rect">
            <a:avLst/>
          </a:prstGeom>
          <a:gradFill rotWithShape="0">
            <a:gsLst>
              <a:gs pos="0">
                <a:srgbClr val="9FE6FF"/>
              </a:gs>
              <a:gs pos="100000">
                <a:srgbClr val="83DF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90000"/>
              </a:lnSpc>
            </a:pP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第四天</a:t>
            </a:r>
          </a:p>
        </p:txBody>
      </p:sp>
      <p:sp>
        <p:nvSpPr>
          <p:cNvPr id="6195" name="Rectangle 51"/>
          <p:cNvSpPr>
            <a:spLocks noChangeArrowheads="1"/>
          </p:cNvSpPr>
          <p:nvPr/>
        </p:nvSpPr>
        <p:spPr bwMode="auto">
          <a:xfrm>
            <a:off x="6427478" y="3465971"/>
            <a:ext cx="4069820" cy="381088"/>
          </a:xfrm>
          <a:prstGeom prst="rect">
            <a:avLst/>
          </a:prstGeom>
          <a:gradFill rotWithShape="0">
            <a:gsLst>
              <a:gs pos="0">
                <a:srgbClr val="9FE6FF"/>
              </a:gs>
              <a:gs pos="100000">
                <a:srgbClr val="83DF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zh-CN" b="1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第一天</a:t>
            </a:r>
          </a:p>
        </p:txBody>
      </p:sp>
      <p:sp>
        <p:nvSpPr>
          <p:cNvPr id="6196" name="Rectangle 52"/>
          <p:cNvSpPr>
            <a:spLocks noChangeArrowheads="1"/>
          </p:cNvSpPr>
          <p:nvPr/>
        </p:nvSpPr>
        <p:spPr bwMode="auto">
          <a:xfrm>
            <a:off x="6427478" y="3847059"/>
            <a:ext cx="4069820" cy="381088"/>
          </a:xfrm>
          <a:prstGeom prst="rect">
            <a:avLst/>
          </a:prstGeom>
          <a:gradFill rotWithShape="0">
            <a:gsLst>
              <a:gs pos="0">
                <a:srgbClr val="9FE6FF"/>
              </a:gs>
              <a:gs pos="100000">
                <a:srgbClr val="A3E7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altLang="zh-CN" b="1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第二天</a:t>
            </a:r>
          </a:p>
        </p:txBody>
      </p:sp>
      <p:sp>
        <p:nvSpPr>
          <p:cNvPr id="6197" name="Rectangle 53"/>
          <p:cNvSpPr>
            <a:spLocks noChangeArrowheads="1"/>
          </p:cNvSpPr>
          <p:nvPr/>
        </p:nvSpPr>
        <p:spPr bwMode="auto">
          <a:xfrm>
            <a:off x="6427478" y="4228147"/>
            <a:ext cx="4069820" cy="381088"/>
          </a:xfrm>
          <a:prstGeom prst="rect">
            <a:avLst/>
          </a:prstGeom>
          <a:gradFill rotWithShape="0">
            <a:gsLst>
              <a:gs pos="0">
                <a:srgbClr val="B1EBFF"/>
              </a:gs>
              <a:gs pos="100000">
                <a:srgbClr val="A3E7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b="1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第三天</a:t>
            </a:r>
          </a:p>
        </p:txBody>
      </p:sp>
      <p:sp>
        <p:nvSpPr>
          <p:cNvPr id="6198" name="Rectangle 54"/>
          <p:cNvSpPr>
            <a:spLocks noChangeArrowheads="1"/>
          </p:cNvSpPr>
          <p:nvPr/>
        </p:nvSpPr>
        <p:spPr bwMode="auto">
          <a:xfrm>
            <a:off x="6427478" y="4609235"/>
            <a:ext cx="4069820" cy="381088"/>
          </a:xfrm>
          <a:prstGeom prst="rect">
            <a:avLst/>
          </a:prstGeom>
          <a:gradFill rotWithShape="0">
            <a:gsLst>
              <a:gs pos="0">
                <a:srgbClr val="B1EBFF"/>
              </a:gs>
              <a:gs pos="100000">
                <a:srgbClr val="BDEEFF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b="1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zh-CN" altLang="en-US" b="1">
                <a:latin typeface="Times New Roman" pitchFamily="18" charset="0"/>
                <a:cs typeface="Times New Roman" pitchFamily="18" charset="0"/>
              </a:rPr>
              <a:t>第四天</a:t>
            </a:r>
          </a:p>
        </p:txBody>
      </p:sp>
      <p:sp>
        <p:nvSpPr>
          <p:cNvPr id="6199" name="AutoShape 55"/>
          <p:cNvSpPr>
            <a:spLocks noChangeAspect="1" noChangeArrowheads="1"/>
          </p:cNvSpPr>
          <p:nvPr/>
        </p:nvSpPr>
        <p:spPr bwMode="auto">
          <a:xfrm>
            <a:off x="4129077" y="3383401"/>
            <a:ext cx="880419" cy="1621742"/>
          </a:xfrm>
          <a:prstGeom prst="upArrow">
            <a:avLst>
              <a:gd name="adj1" fmla="val 39074"/>
              <a:gd name="adj2" fmla="val 113686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vert="eaVert"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00" name="AutoShape 56"/>
          <p:cNvSpPr>
            <a:spLocks noChangeAspect="1" noChangeArrowheads="1"/>
          </p:cNvSpPr>
          <p:nvPr/>
        </p:nvSpPr>
        <p:spPr bwMode="auto">
          <a:xfrm>
            <a:off x="10116347" y="3468087"/>
            <a:ext cx="685711" cy="1568814"/>
          </a:xfrm>
          <a:prstGeom prst="downArrow">
            <a:avLst>
              <a:gd name="adj1" fmla="val 42685"/>
              <a:gd name="adj2" fmla="val 135496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vert="eaVert"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4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88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 animBg="1"/>
      <p:bldP spid="6189" grpId="0" bldLvl="0" animBg="1"/>
      <p:bldP spid="6190" grpId="0" bldLvl="0" animBg="1"/>
      <p:bldP spid="6191" grpId="0" bldLvl="0" animBg="1"/>
      <p:bldP spid="6195" grpId="0" bldLvl="0" animBg="1"/>
      <p:bldP spid="6196" grpId="0" bldLvl="0" animBg="1"/>
      <p:bldP spid="6197" grpId="0" bldLvl="0" animBg="1"/>
      <p:bldP spid="6198" grpId="0" bldLvl="0" animBg="1"/>
      <p:bldP spid="6199" grpId="0" bldLvl="0" animBg="1"/>
      <p:bldP spid="6200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4" name="文本框 10"/>
          <p:cNvSpPr txBox="1">
            <a:spLocks noChangeArrowheads="1"/>
          </p:cNvSpPr>
          <p:nvPr/>
        </p:nvSpPr>
        <p:spPr bwMode="auto">
          <a:xfrm>
            <a:off x="1094175" y="3998363"/>
            <a:ext cx="10941741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–2×（–5）的值是（　　）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A．–7	    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B．7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	       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C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．–10	           D．10</a:t>
            </a:r>
          </a:p>
        </p:txBody>
      </p:sp>
      <p:grpSp>
        <p:nvGrpSpPr>
          <p:cNvPr id="68610" name="组合 7"/>
          <p:cNvGrpSpPr>
            <a:grpSpLocks/>
          </p:cNvGrpSpPr>
          <p:nvPr/>
        </p:nvGrpSpPr>
        <p:grpSpPr bwMode="auto">
          <a:xfrm>
            <a:off x="4680432" y="1256228"/>
            <a:ext cx="3306650" cy="700341"/>
            <a:chOff x="5083" y="1049"/>
            <a:chExt cx="3905" cy="829"/>
          </a:xfrm>
        </p:grpSpPr>
        <p:grpSp>
          <p:nvGrpSpPr>
            <p:cNvPr id="68627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629" y="597167"/>
                <a:ext cx="418737" cy="418764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865" y="597168"/>
                <a:ext cx="418737" cy="418763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102" y="597167"/>
                <a:ext cx="418737" cy="418764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391" y="597168"/>
                <a:ext cx="418737" cy="418763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338" y="597168"/>
                <a:ext cx="418737" cy="418763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8628" name="TextBox 15"/>
            <p:cNvSpPr txBox="1">
              <a:spLocks noChangeArrowheads="1"/>
            </p:cNvSpPr>
            <p:nvPr/>
          </p:nvSpPr>
          <p:spPr bwMode="auto">
            <a:xfrm>
              <a:off x="5083" y="1049"/>
              <a:ext cx="3905" cy="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5793" name="文本框 9"/>
          <p:cNvSpPr txBox="1">
            <a:spLocks noChangeArrowheads="1"/>
          </p:cNvSpPr>
          <p:nvPr/>
        </p:nvSpPr>
        <p:spPr bwMode="auto">
          <a:xfrm>
            <a:off x="4003295" y="2249707"/>
            <a:ext cx="37248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75795" name="文本框 11"/>
          <p:cNvSpPr txBox="1">
            <a:spLocks noChangeArrowheads="1"/>
          </p:cNvSpPr>
          <p:nvPr/>
        </p:nvSpPr>
        <p:spPr bwMode="auto">
          <a:xfrm>
            <a:off x="5460828" y="4159336"/>
            <a:ext cx="47407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68624" name="文本框 7"/>
          <p:cNvSpPr txBox="1">
            <a:spLocks noChangeArrowheads="1"/>
          </p:cNvSpPr>
          <p:nvPr/>
        </p:nvSpPr>
        <p:spPr bwMode="auto">
          <a:xfrm>
            <a:off x="1141053" y="2249710"/>
            <a:ext cx="10740684" cy="176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2的倒数是（　   ）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A．2	   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B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	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．–	          D．–2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869604"/>
              </p:ext>
            </p:extLst>
          </p:nvPr>
        </p:nvGraphicFramePr>
        <p:xfrm>
          <a:off x="4543102" y="2978850"/>
          <a:ext cx="378833" cy="1007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name="Equation" r:id="rId3" imgW="152280" imgH="406080" progId="Equation.DSMT4">
                  <p:embed/>
                </p:oleObj>
              </mc:Choice>
              <mc:Fallback>
                <p:oleObj name="Equation" r:id="rId3" imgW="1522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102" y="2978850"/>
                        <a:ext cx="378833" cy="1007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814085"/>
              </p:ext>
            </p:extLst>
          </p:nvPr>
        </p:nvGraphicFramePr>
        <p:xfrm>
          <a:off x="7072236" y="3006937"/>
          <a:ext cx="378835" cy="1007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7" name="Equation" r:id="rId5" imgW="152280" imgH="406080" progId="Equation.DSMT4">
                  <p:embed/>
                </p:oleObj>
              </mc:Choice>
              <mc:Fallback>
                <p:oleObj name="Equation" r:id="rId5" imgW="1522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236" y="3006937"/>
                        <a:ext cx="378835" cy="1007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47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3" grpId="0"/>
      <p:bldP spid="7579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 bwMode="auto">
          <a:xfrm>
            <a:off x="997459" y="1560238"/>
            <a:ext cx="10685166" cy="4062606"/>
          </a:xfrm>
          <a:prstGeom prst="rect">
            <a:avLst/>
          </a:prstGeom>
        </p:spPr>
        <p:txBody>
          <a:bodyPr wrap="square" lIns="121878" tIns="60938" rIns="121878" bIns="60938">
            <a:spAutoFit/>
          </a:bodyPr>
          <a:lstStyle/>
          <a:p>
            <a:pPr marL="479964" indent="-609555">
              <a:lnSpc>
                <a:spcPct val="20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互为相反数，若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互为倒数，则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marL="479964" indent="-609555">
              <a:lnSpc>
                <a:spcPct val="20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相反数等于它本身的数是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endParaRPr lang="en-US" altLang="zh-CN" sz="3200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479964" indent="-609555">
              <a:lnSpc>
                <a:spcPct val="200000"/>
              </a:lnSpc>
              <a:defRPr/>
            </a:pP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倒数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等于它本身的数是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endParaRPr lang="en-US" altLang="zh-CN" sz="3200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479964" indent="-609555">
              <a:lnSpc>
                <a:spcPct val="200000"/>
              </a:lnSpc>
              <a:defRPr/>
            </a:pP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绝对值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等于它本身的数是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75797" name="文本框 13"/>
          <p:cNvSpPr txBox="1">
            <a:spLocks noChangeArrowheads="1"/>
          </p:cNvSpPr>
          <p:nvPr/>
        </p:nvSpPr>
        <p:spPr bwMode="auto">
          <a:xfrm>
            <a:off x="10423426" y="1853495"/>
            <a:ext cx="82962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</a:p>
        </p:txBody>
      </p:sp>
      <p:sp>
        <p:nvSpPr>
          <p:cNvPr id="75798" name="文本框 14"/>
          <p:cNvSpPr txBox="1">
            <a:spLocks noChangeArrowheads="1"/>
          </p:cNvSpPr>
          <p:nvPr/>
        </p:nvSpPr>
        <p:spPr bwMode="auto">
          <a:xfrm>
            <a:off x="6225742" y="2876539"/>
            <a:ext cx="87195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5799" name="文本框 15"/>
          <p:cNvSpPr txBox="1">
            <a:spLocks noChangeArrowheads="1"/>
          </p:cNvSpPr>
          <p:nvPr/>
        </p:nvSpPr>
        <p:spPr bwMode="auto">
          <a:xfrm>
            <a:off x="5771868" y="3786463"/>
            <a:ext cx="195554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</a:p>
        </p:txBody>
      </p:sp>
      <p:sp>
        <p:nvSpPr>
          <p:cNvPr id="75800" name="文本框 16"/>
          <p:cNvSpPr txBox="1">
            <a:spLocks noChangeArrowheads="1"/>
          </p:cNvSpPr>
          <p:nvPr/>
        </p:nvSpPr>
        <p:spPr bwMode="auto">
          <a:xfrm>
            <a:off x="6225742" y="4766830"/>
            <a:ext cx="166560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非负数</a:t>
            </a:r>
          </a:p>
        </p:txBody>
      </p:sp>
    </p:spTree>
    <p:extLst>
      <p:ext uri="{BB962C8B-B14F-4D97-AF65-F5344CB8AC3E}">
        <p14:creationId xmlns:p14="http://schemas.microsoft.com/office/powerpoint/2010/main" val="74694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7" grpId="0"/>
      <p:bldP spid="75798" grpId="0"/>
      <p:bldP spid="75799" grpId="0"/>
      <p:bldP spid="7580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43" name="Object 3"/>
          <p:cNvGraphicFramePr>
            <a:graphicFrameLocks noGrp="1"/>
          </p:cNvGraphicFramePr>
          <p:nvPr>
            <p:ph type="body" sz="half" idx="4294967295"/>
            <p:extLst>
              <p:ext uri="{D42A27DB-BD31-4B8C-83A1-F6EECF244321}">
                <p14:modId xmlns:p14="http://schemas.microsoft.com/office/powerpoint/2010/main" val="2366153450"/>
              </p:ext>
            </p:extLst>
          </p:nvPr>
        </p:nvGraphicFramePr>
        <p:xfrm>
          <a:off x="3800282" y="2131568"/>
          <a:ext cx="4171950" cy="404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4" name="Equation" r:id="rId3" imgW="2501640" imgH="2425680" progId="Equation.DSMT4">
                  <p:embed/>
                </p:oleObj>
              </mc:Choice>
              <mc:Fallback>
                <p:oleObj name="Equation" r:id="rId3" imgW="2501640" imgH="2425680" progId="Equation.DSMT4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282" y="2131568"/>
                        <a:ext cx="4171950" cy="404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279015" y="1999062"/>
            <a:ext cx="14835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557672" y="3621072"/>
            <a:ext cx="129548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557672" y="5186239"/>
            <a:ext cx="129548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</a:p>
        </p:txBody>
      </p:sp>
      <p:graphicFrame>
        <p:nvGraphicFramePr>
          <p:cNvPr id="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774863"/>
              </p:ext>
            </p:extLst>
          </p:nvPr>
        </p:nvGraphicFramePr>
        <p:xfrm>
          <a:off x="8049444" y="3376792"/>
          <a:ext cx="1163816" cy="11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5" name="Equation" r:id="rId5" imgW="596880" imgH="622080" progId="Equation.DSMT4">
                  <p:embed/>
                </p:oleObj>
              </mc:Choice>
              <mc:Fallback>
                <p:oleObj name="Equation" r:id="rId5" imgW="59688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9444" y="3376792"/>
                        <a:ext cx="1163816" cy="1104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2614889"/>
              </p:ext>
            </p:extLst>
          </p:nvPr>
        </p:nvGraphicFramePr>
        <p:xfrm>
          <a:off x="7474309" y="5370068"/>
          <a:ext cx="685489" cy="516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6" name="Equation" r:id="rId7" imgW="368280" imgH="241200" progId="Equation.DSMT4">
                  <p:embed/>
                </p:oleObj>
              </mc:Choice>
              <mc:Fallback>
                <p:oleObj name="Equation" r:id="rId7" imgW="36828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4309" y="5370068"/>
                        <a:ext cx="685489" cy="5165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732353"/>
              </p:ext>
            </p:extLst>
          </p:nvPr>
        </p:nvGraphicFramePr>
        <p:xfrm>
          <a:off x="6803061" y="2069788"/>
          <a:ext cx="1497298" cy="474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name="Equation" r:id="rId9" imgW="749160" imgH="241200" progId="Equation.DSMT4">
                  <p:embed/>
                </p:oleObj>
              </mc:Choice>
              <mc:Fallback>
                <p:oleObj name="Equation" r:id="rId9" imgW="74916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3061" y="2069788"/>
                        <a:ext cx="1497298" cy="4742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665" name="组合 6"/>
          <p:cNvGrpSpPr>
            <a:grpSpLocks/>
          </p:cNvGrpSpPr>
          <p:nvPr/>
        </p:nvGrpSpPr>
        <p:grpSpPr bwMode="auto">
          <a:xfrm>
            <a:off x="4665582" y="1165533"/>
            <a:ext cx="3306650" cy="681292"/>
            <a:chOff x="5060" y="887"/>
            <a:chExt cx="3905" cy="804"/>
          </a:xfrm>
        </p:grpSpPr>
        <p:grpSp>
          <p:nvGrpSpPr>
            <p:cNvPr id="70672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379" y="598179"/>
                <a:ext cx="419236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616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5852" y="598179"/>
                <a:ext cx="419236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43" y="598178"/>
                <a:ext cx="419236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089" y="598178"/>
                <a:ext cx="419236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0673" name="TextBox 15"/>
            <p:cNvSpPr txBox="1">
              <a:spLocks noChangeArrowheads="1"/>
            </p:cNvSpPr>
            <p:nvPr/>
          </p:nvSpPr>
          <p:spPr bwMode="auto">
            <a:xfrm>
              <a:off x="5060" y="887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557672" y="2061229"/>
            <a:ext cx="129548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11468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40"/>
          <p:cNvSpPr txBox="1">
            <a:spLocks noChangeArrowheads="1"/>
          </p:cNvSpPr>
          <p:nvPr/>
        </p:nvSpPr>
        <p:spPr bwMode="auto">
          <a:xfrm>
            <a:off x="996060" y="2053308"/>
            <a:ext cx="10895182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气象观测统计资料表明，在一般情况下，高度每上升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1km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，气温下降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6℃.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已知甲地现在地面气温为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21℃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，求甲地上空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9km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处的气温大约是多少？</a:t>
            </a:r>
          </a:p>
        </p:txBody>
      </p:sp>
      <p:grpSp>
        <p:nvGrpSpPr>
          <p:cNvPr id="71684" name="组合 2"/>
          <p:cNvGrpSpPr>
            <a:grpSpLocks/>
          </p:cNvGrpSpPr>
          <p:nvPr/>
        </p:nvGrpSpPr>
        <p:grpSpPr bwMode="auto">
          <a:xfrm>
            <a:off x="4728521" y="1236972"/>
            <a:ext cx="3304532" cy="682140"/>
            <a:chOff x="5060" y="888"/>
            <a:chExt cx="3905" cy="805"/>
          </a:xfrm>
        </p:grpSpPr>
        <p:grpSp>
          <p:nvGrpSpPr>
            <p:cNvPr id="71689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947" y="597210"/>
                <a:ext cx="418644" cy="418922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55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765" y="597210"/>
                <a:ext cx="418644" cy="418922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537" y="597211"/>
                <a:ext cx="418644" cy="41892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4174" y="597211"/>
                <a:ext cx="418644" cy="41892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</p:grpSp>
        <p:sp>
          <p:nvSpPr>
            <p:cNvPr id="71690" name="TextBox 15"/>
            <p:cNvSpPr txBox="1">
              <a:spLocks noChangeArrowheads="1"/>
            </p:cNvSpPr>
            <p:nvPr/>
          </p:nvSpPr>
          <p:spPr bwMode="auto">
            <a:xfrm>
              <a:off x="5060" y="888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</a:rPr>
                <a:t>拓广探索题</a:t>
              </a:r>
              <a:endParaRPr lang="en-US" altLang="zh-CN" sz="3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830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0"/>
          <p:cNvSpPr txBox="1">
            <a:spLocks noChangeArrowheads="1"/>
          </p:cNvSpPr>
          <p:nvPr/>
        </p:nvSpPr>
        <p:spPr bwMode="auto">
          <a:xfrm>
            <a:off x="2424962" y="2125655"/>
            <a:ext cx="9005244" cy="2339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zh-CN" altLang="en-US" sz="3200" dirty="0">
                <a:solidFill>
                  <a:srgbClr val="0000FF"/>
                </a:solidFill>
                <a:latin typeface="+mn-lt"/>
                <a:ea typeface="黑体" panose="02010609060101010101" pitchFamily="49" charset="-122"/>
              </a:rPr>
              <a:t>：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</a:rPr>
              <a:t>(–6)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</a:rPr>
              <a:t>×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</a:rPr>
              <a:t>9= – 54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</a:rPr>
              <a:t>（℃）；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</a:rPr>
              <a:t>    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</a:rPr>
              <a:t>21+(–54)= –33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</a:rPr>
              <a:t>（℃）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答：</a:t>
            </a:r>
            <a:r>
              <a:rPr lang="zh-CN" altLang="en-US" sz="3200" dirty="0">
                <a:latin typeface="Times New Roman" pitchFamily="18" charset="0"/>
              </a:rPr>
              <a:t>甲地上空</a:t>
            </a:r>
            <a:r>
              <a:rPr lang="en-US" altLang="zh-CN" sz="3200" dirty="0">
                <a:latin typeface="Times New Roman" pitchFamily="18" charset="0"/>
              </a:rPr>
              <a:t>9km</a:t>
            </a:r>
            <a:r>
              <a:rPr lang="zh-CN" altLang="en-US" sz="3200" dirty="0">
                <a:latin typeface="Times New Roman" pitchFamily="18" charset="0"/>
              </a:rPr>
              <a:t>处的气温大约为</a:t>
            </a:r>
            <a:r>
              <a:rPr lang="en-US" altLang="zh-CN" sz="3200" dirty="0">
                <a:latin typeface="Times New Roman" pitchFamily="18" charset="0"/>
              </a:rPr>
              <a:t>–33℃.</a:t>
            </a:r>
          </a:p>
        </p:txBody>
      </p:sp>
    </p:spTree>
    <p:extLst>
      <p:ext uri="{BB962C8B-B14F-4D97-AF65-F5344CB8AC3E}">
        <p14:creationId xmlns:p14="http://schemas.microsoft.com/office/powerpoint/2010/main" val="7155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ChangeArrowheads="1"/>
          </p:cNvSpPr>
          <p:nvPr/>
        </p:nvSpPr>
        <p:spPr bwMode="auto">
          <a:xfrm>
            <a:off x="1442556" y="1208702"/>
            <a:ext cx="4224317" cy="79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3500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 </a:t>
            </a:r>
            <a:r>
              <a:rPr lang="zh-CN" altLang="en-US" sz="3500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有理数乘法法则</a:t>
            </a:r>
            <a:r>
              <a:rPr lang="en-US" altLang="zh-CN" sz="3500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55905" y="2002639"/>
            <a:ext cx="9432452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两数相乘，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同号得正，异号得负，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并把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绝对值相乘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任何数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相乘，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都得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42558" y="3491001"/>
            <a:ext cx="9003128" cy="225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500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lang="zh-CN" altLang="en-US" sz="3500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几个不是零的数相乘，负因数的个数为</a:t>
            </a:r>
          </a:p>
          <a:p>
            <a:pPr eaLnBrk="1" hangingPunct="1">
              <a:lnSpc>
                <a:spcPct val="150000"/>
              </a:lnSpc>
            </a:pPr>
            <a:endParaRPr lang="zh-CN" altLang="en-US" sz="3500" dirty="0">
              <a:solidFill>
                <a:srgbClr val="0070C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/>
            <a:endParaRPr lang="zh-CN" altLang="en-US" sz="3500" dirty="0">
              <a:solidFill>
                <a:srgbClr val="0070C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16071" name="Text Box 7"/>
          <p:cNvSpPr txBox="1">
            <a:spLocks noChangeArrowheads="1"/>
          </p:cNvSpPr>
          <p:nvPr/>
        </p:nvSpPr>
        <p:spPr bwMode="auto">
          <a:xfrm>
            <a:off x="4513438" y="4564398"/>
            <a:ext cx="3958262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奇数时，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积为负数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偶数时，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积为正数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16072" name="AutoShape 8"/>
          <p:cNvSpPr>
            <a:spLocks/>
          </p:cNvSpPr>
          <p:nvPr/>
        </p:nvSpPr>
        <p:spPr bwMode="auto">
          <a:xfrm>
            <a:off x="4405905" y="4702014"/>
            <a:ext cx="134390" cy="1435432"/>
          </a:xfrm>
          <a:prstGeom prst="leftBrace">
            <a:avLst>
              <a:gd name="adj1" fmla="val 9982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21878" tIns="60938" rIns="121878" bIns="609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en-US" sz="2700">
              <a:solidFill>
                <a:srgbClr val="FF000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63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6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6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16072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47696" y="2515538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81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04391" y="2138240"/>
            <a:ext cx="10841038" cy="1144588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4" rIns="91408" bIns="45704" numCol="1" anchor="ctr" anchorCtr="0" compatLnSpc="1">
            <a:prstTxWarp prst="textNoShape">
              <a:avLst/>
            </a:prstTxWarp>
          </a:bodyPr>
          <a:lstStyle/>
          <a:p>
            <a:pPr marL="1199911" indent="-1439892" algn="l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如图，一只蜗牛沿直线 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爬行，它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现在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的位置在</a:t>
            </a:r>
            <a:r>
              <a:rPr lang="en-US" altLang="zh-CN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上的点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0399583" y="3920162"/>
            <a:ext cx="1153433" cy="15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2480044" y="4136110"/>
            <a:ext cx="8171386" cy="596379"/>
            <a:chOff x="0" y="0"/>
            <a:chExt cx="5148" cy="374"/>
          </a:xfrm>
        </p:grpSpPr>
        <p:grpSp>
          <p:nvGrpSpPr>
            <p:cNvPr id="49173" name="Group 5"/>
            <p:cNvGrpSpPr>
              <a:grpSpLocks/>
            </p:cNvGrpSpPr>
            <p:nvPr/>
          </p:nvGrpSpPr>
          <p:grpSpPr bwMode="auto">
            <a:xfrm>
              <a:off x="0" y="0"/>
              <a:ext cx="5148" cy="91"/>
              <a:chOff x="0" y="0"/>
              <a:chExt cx="5148" cy="91"/>
            </a:xfrm>
          </p:grpSpPr>
          <p:sp>
            <p:nvSpPr>
              <p:cNvPr id="49175" name="Line 6"/>
              <p:cNvSpPr>
                <a:spLocks noChangeShapeType="1"/>
              </p:cNvSpPr>
              <p:nvPr/>
            </p:nvSpPr>
            <p:spPr bwMode="auto">
              <a:xfrm flipV="1">
                <a:off x="2381" y="0"/>
                <a:ext cx="0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76" name="Line 7"/>
              <p:cNvSpPr>
                <a:spLocks noChangeShapeType="1"/>
              </p:cNvSpPr>
              <p:nvPr/>
            </p:nvSpPr>
            <p:spPr bwMode="auto">
              <a:xfrm>
                <a:off x="0" y="91"/>
                <a:ext cx="514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174" name="Text Box 8"/>
            <p:cNvSpPr txBox="1">
              <a:spLocks noChangeArrowheads="1"/>
            </p:cNvSpPr>
            <p:nvPr/>
          </p:nvSpPr>
          <p:spPr bwMode="auto">
            <a:xfrm>
              <a:off x="1791" y="46"/>
              <a:ext cx="117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i="1" dirty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zh-CN" alt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0476" name="Picture 1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14" y="3517900"/>
            <a:ext cx="1233551" cy="57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7" name="Picture 13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lum bright="-1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355" y="3517899"/>
            <a:ext cx="1247260" cy="57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8" name="Picture 14">
            <a:hlinkClick r:id="rId2"/>
          </p:cNvPr>
          <p:cNvPicPr>
            <a:picLocks noChangeAspect="1" noChangeArrowheads="1"/>
          </p:cNvPicPr>
          <p:nvPr/>
        </p:nvPicPr>
        <p:blipFill>
          <a:blip r:embed="rId7">
            <a:lum bright="-1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41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816" y="3517898"/>
            <a:ext cx="1225390" cy="56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4" name="文本框 6151"/>
          <p:cNvSpPr txBox="1">
            <a:spLocks noChangeArrowheads="1"/>
          </p:cNvSpPr>
          <p:nvPr/>
        </p:nvSpPr>
        <p:spPr bwMode="auto">
          <a:xfrm>
            <a:off x="6076581" y="1337330"/>
            <a:ext cx="3545770" cy="61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有理数的乘法法则</a:t>
            </a:r>
          </a:p>
        </p:txBody>
      </p:sp>
      <p:grpSp>
        <p:nvGrpSpPr>
          <p:cNvPr id="49165" name="组合 4"/>
          <p:cNvGrpSpPr>
            <a:grpSpLocks/>
          </p:cNvGrpSpPr>
          <p:nvPr/>
        </p:nvGrpSpPr>
        <p:grpSpPr bwMode="auto">
          <a:xfrm>
            <a:off x="3833502" y="1372300"/>
            <a:ext cx="2158719" cy="557995"/>
            <a:chOff x="3485" y="1168"/>
            <a:chExt cx="2548" cy="657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548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2" name="矩形 1"/>
            <p:cNvSpPr>
              <a:spLocks noChangeArrowheads="1"/>
            </p:cNvSpPr>
            <p:nvPr/>
          </p:nvSpPr>
          <p:spPr bwMode="auto">
            <a:xfrm>
              <a:off x="3793" y="1252"/>
              <a:ext cx="2040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endParaRPr lang="zh-CN" altLang="en-US" sz="320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05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9814141" y="1982852"/>
            <a:ext cx="1153433" cy="15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1894602" y="2198800"/>
            <a:ext cx="8171386" cy="596379"/>
            <a:chOff x="0" y="0"/>
            <a:chExt cx="5148" cy="374"/>
          </a:xfrm>
        </p:grpSpPr>
        <p:grpSp>
          <p:nvGrpSpPr>
            <p:cNvPr id="49173" name="Group 5"/>
            <p:cNvGrpSpPr>
              <a:grpSpLocks/>
            </p:cNvGrpSpPr>
            <p:nvPr/>
          </p:nvGrpSpPr>
          <p:grpSpPr bwMode="auto">
            <a:xfrm>
              <a:off x="0" y="0"/>
              <a:ext cx="5148" cy="91"/>
              <a:chOff x="0" y="0"/>
              <a:chExt cx="5148" cy="91"/>
            </a:xfrm>
          </p:grpSpPr>
          <p:sp>
            <p:nvSpPr>
              <p:cNvPr id="49175" name="Line 6"/>
              <p:cNvSpPr>
                <a:spLocks noChangeShapeType="1"/>
              </p:cNvSpPr>
              <p:nvPr/>
            </p:nvSpPr>
            <p:spPr bwMode="auto">
              <a:xfrm flipV="1">
                <a:off x="2381" y="0"/>
                <a:ext cx="0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176" name="Line 7"/>
              <p:cNvSpPr>
                <a:spLocks noChangeShapeType="1"/>
              </p:cNvSpPr>
              <p:nvPr/>
            </p:nvSpPr>
            <p:spPr bwMode="auto">
              <a:xfrm>
                <a:off x="0" y="91"/>
                <a:ext cx="514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174" name="Text Box 8"/>
            <p:cNvSpPr txBox="1">
              <a:spLocks noChangeArrowheads="1"/>
            </p:cNvSpPr>
            <p:nvPr/>
          </p:nvSpPr>
          <p:spPr bwMode="auto">
            <a:xfrm>
              <a:off x="1791" y="46"/>
              <a:ext cx="117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800" i="1" dirty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zh-CN" alt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0476" name="Picture 1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72" y="1580590"/>
            <a:ext cx="1233551" cy="57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7" name="Picture 13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lum bright="-1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913" y="1580589"/>
            <a:ext cx="1247260" cy="57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8" name="Picture 14">
            <a:hlinkClick r:id="rId2"/>
          </p:cNvPr>
          <p:cNvPicPr>
            <a:picLocks noChangeAspect="1" noChangeArrowheads="1"/>
          </p:cNvPicPr>
          <p:nvPr/>
        </p:nvPicPr>
        <p:blipFill>
          <a:blip r:embed="rId7">
            <a:lum bright="-12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41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374" y="1580588"/>
            <a:ext cx="1225390" cy="56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Text Box 15"/>
          <p:cNvSpPr txBox="1">
            <a:spLocks noChangeArrowheads="1"/>
          </p:cNvSpPr>
          <p:nvPr/>
        </p:nvSpPr>
        <p:spPr bwMode="auto">
          <a:xfrm>
            <a:off x="808897" y="2694092"/>
            <a:ext cx="11214755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79964" indent="-609555"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如果一只蜗牛向右爬行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记为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+2cm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，那么向左爬行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应该记为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49161" name="Text Box 16"/>
          <p:cNvSpPr txBox="1">
            <a:spLocks noChangeArrowheads="1"/>
          </p:cNvSpPr>
          <p:nvPr/>
        </p:nvSpPr>
        <p:spPr bwMode="auto">
          <a:xfrm>
            <a:off x="957040" y="3994149"/>
            <a:ext cx="10351270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79964" indent="-609555"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如果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分钟以后记为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分钟，那么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分钟以前</a:t>
            </a:r>
            <a:r>
              <a:rPr lang="zh-CN" altLang="en-US" sz="3200" dirty="0" smtClean="0">
                <a:latin typeface="Times New Roman" pitchFamily="18" charset="0"/>
                <a:cs typeface="Times New Roman" pitchFamily="18" charset="0"/>
              </a:rPr>
              <a:t>应该记为</a:t>
            </a:r>
            <a:r>
              <a:rPr lang="zh-CN" altLang="en-US" sz="3200" u="sng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190481" name="Text Box 17"/>
          <p:cNvSpPr txBox="1">
            <a:spLocks noChangeArrowheads="1"/>
          </p:cNvSpPr>
          <p:nvPr/>
        </p:nvSpPr>
        <p:spPr bwMode="auto">
          <a:xfrm>
            <a:off x="2750420" y="3508237"/>
            <a:ext cx="168041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–2cm</a:t>
            </a:r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2090099" y="4795947"/>
            <a:ext cx="1777769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分钟</a:t>
            </a:r>
          </a:p>
        </p:txBody>
      </p:sp>
    </p:spTree>
    <p:extLst>
      <p:ext uri="{BB962C8B-B14F-4D97-AF65-F5344CB8AC3E}">
        <p14:creationId xmlns:p14="http://schemas.microsoft.com/office/powerpoint/2010/main" val="56538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0988E-6 L 0.32951 0.0055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476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7284E-6 L -0.26823 0.0049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3420" y="2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0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014386" y="1649413"/>
            <a:ext cx="11075988" cy="5210175"/>
          </a:xfrm>
          <a:prstGeom prst="rect">
            <a:avLst/>
          </a:prstGeom>
          <a:noFill/>
          <a:ex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1.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如果蜗牛一直以每分钟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2cm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的速度向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右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爬行，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分钟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后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它在什么位置？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2.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如果蜗牛一直以每分钟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2cm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的速度向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左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爬行，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分钟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后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它在什么位置？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3.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如果蜗牛一直以每分钟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2cm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的速度向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右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爬行，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分钟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前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它在什么位置？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4.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如果蜗牛一直以每分钟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2cm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的速度向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左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爬行，</a:t>
            </a:r>
            <a:r>
              <a:rPr lang="en-US" altLang="zh-CN" sz="2700" b="1" dirty="0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分钟</a:t>
            </a:r>
            <a:r>
              <a:rPr lang="zh-CN" altLang="en-US" sz="2700" b="1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</a:rPr>
              <a:t>前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</a:rPr>
              <a:t>它在什么位置？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7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5.</a:t>
            </a:r>
            <a:r>
              <a:rPr lang="zh-CN" altLang="en-US" sz="27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原地不动或运动了零次，结果是什么？</a:t>
            </a:r>
            <a:endParaRPr lang="zh-CN" altLang="en-US" sz="2700" b="1" dirty="0">
              <a:latin typeface="Times New Roman" pitchFamily="18" charset="0"/>
              <a:ea typeface="楷体" pitchFamily="49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96698" y="4549398"/>
            <a:ext cx="8856043" cy="2035119"/>
            <a:chOff x="0" y="-189"/>
            <a:chExt cx="5579" cy="1281"/>
          </a:xfrm>
        </p:grpSpPr>
        <p:sp>
          <p:nvSpPr>
            <p:cNvPr id="50185" name="Text Box 4"/>
            <p:cNvSpPr txBox="1">
              <a:spLocks noChangeArrowheads="1"/>
            </p:cNvSpPr>
            <p:nvPr/>
          </p:nvSpPr>
          <p:spPr bwMode="auto">
            <a:xfrm>
              <a:off x="635" y="230"/>
              <a:ext cx="4944" cy="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3200" dirty="0">
                  <a:solidFill>
                    <a:srgbClr val="392DD3"/>
                  </a:solidFill>
                  <a:latin typeface="Times New Roman" pitchFamily="18" charset="0"/>
                  <a:ea typeface="黑体" pitchFamily="49" charset="-122"/>
                </a:rPr>
                <a:t>规定：</a:t>
              </a:r>
              <a:r>
                <a:rPr lang="zh-CN" altLang="en-US" sz="3200" dirty="0">
                  <a:latin typeface="宋体" pitchFamily="2" charset="-122"/>
                </a:rPr>
                <a:t>向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左</a:t>
              </a:r>
              <a:r>
                <a:rPr lang="zh-CN" altLang="en-US" sz="3200" dirty="0">
                  <a:latin typeface="宋体" pitchFamily="2" charset="-122"/>
                </a:rPr>
                <a:t>为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负</a:t>
              </a:r>
              <a:r>
                <a:rPr lang="zh-CN" altLang="en-US" sz="3200" dirty="0">
                  <a:latin typeface="宋体" pitchFamily="2" charset="-122"/>
                </a:rPr>
                <a:t>，向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右</a:t>
              </a:r>
              <a:r>
                <a:rPr lang="zh-CN" altLang="en-US" sz="3200" dirty="0">
                  <a:latin typeface="宋体" pitchFamily="2" charset="-122"/>
                </a:rPr>
                <a:t>为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正</a:t>
              </a:r>
              <a:r>
                <a:rPr lang="zh-CN" altLang="en-US" sz="3200" dirty="0">
                  <a:latin typeface="宋体" pitchFamily="2" charset="-122"/>
                </a:rPr>
                <a:t>．</a:t>
              </a:r>
            </a:p>
            <a:p>
              <a:pPr eaLnBrk="1" hangingPunct="1">
                <a:lnSpc>
                  <a:spcPct val="125000"/>
                </a:lnSpc>
              </a:pPr>
              <a:r>
                <a:rPr lang="zh-CN" altLang="en-US" sz="3200" dirty="0">
                  <a:latin typeface="宋体" pitchFamily="2" charset="-122"/>
                </a:rPr>
                <a:t>　　　现在以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前</a:t>
              </a:r>
              <a:r>
                <a:rPr lang="zh-CN" altLang="en-US" sz="3200" dirty="0">
                  <a:latin typeface="宋体" pitchFamily="2" charset="-122"/>
                </a:rPr>
                <a:t>为负，现在以</a:t>
              </a:r>
              <a:r>
                <a:rPr lang="zh-CN" altLang="en-US" sz="3200" dirty="0">
                  <a:solidFill>
                    <a:srgbClr val="FF0000"/>
                  </a:solidFill>
                  <a:latin typeface="宋体" pitchFamily="2" charset="-122"/>
                </a:rPr>
                <a:t>后</a:t>
              </a:r>
              <a:r>
                <a:rPr lang="zh-CN" altLang="en-US" sz="3200" dirty="0">
                  <a:latin typeface="宋体" pitchFamily="2" charset="-122"/>
                </a:rPr>
                <a:t>为正．</a:t>
              </a:r>
            </a:p>
          </p:txBody>
        </p:sp>
        <p:sp>
          <p:nvSpPr>
            <p:cNvPr id="50186" name="Text Box 5"/>
            <p:cNvSpPr txBox="1">
              <a:spLocks noChangeArrowheads="1"/>
            </p:cNvSpPr>
            <p:nvPr/>
          </p:nvSpPr>
          <p:spPr bwMode="auto">
            <a:xfrm>
              <a:off x="635" y="-189"/>
              <a:ext cx="4491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dirty="0">
                  <a:latin typeface="Times New Roman" pitchFamily="18" charset="0"/>
                </a:rPr>
                <a:t>为了区分方向与时间，</a:t>
              </a:r>
            </a:p>
          </p:txBody>
        </p:sp>
        <p:sp>
          <p:nvSpPr>
            <p:cNvPr id="50187" name="AutoShape 6"/>
            <p:cNvSpPr>
              <a:spLocks noChangeArrowheads="1"/>
            </p:cNvSpPr>
            <p:nvPr/>
          </p:nvSpPr>
          <p:spPr bwMode="auto">
            <a:xfrm>
              <a:off x="0" y="-160"/>
              <a:ext cx="590" cy="363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/>
            </a:p>
          </p:txBody>
        </p:sp>
        <p:sp>
          <p:nvSpPr>
            <p:cNvPr id="50188" name="AutoShape 7"/>
            <p:cNvSpPr>
              <a:spLocks noChangeArrowheads="1"/>
            </p:cNvSpPr>
            <p:nvPr/>
          </p:nvSpPr>
          <p:spPr bwMode="auto">
            <a:xfrm>
              <a:off x="64" y="-92"/>
              <a:ext cx="589" cy="227"/>
            </a:xfrm>
            <a:prstGeom prst="rightArrow">
              <a:avLst>
                <a:gd name="adj1" fmla="val 50000"/>
                <a:gd name="adj2" fmla="val 6464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/>
            </a:p>
          </p:txBody>
        </p:sp>
      </p:grpSp>
      <p:sp>
        <p:nvSpPr>
          <p:cNvPr id="52231" name="文本框 2"/>
          <p:cNvSpPr txBox="1">
            <a:spLocks noChangeArrowheads="1"/>
          </p:cNvSpPr>
          <p:nvPr/>
        </p:nvSpPr>
        <p:spPr bwMode="auto">
          <a:xfrm>
            <a:off x="814864" y="1173395"/>
            <a:ext cx="208750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649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Line 5"/>
          <p:cNvSpPr>
            <a:spLocks noChangeShapeType="1"/>
          </p:cNvSpPr>
          <p:nvPr/>
        </p:nvSpPr>
        <p:spPr bwMode="auto">
          <a:xfrm>
            <a:off x="4156710" y="3351087"/>
            <a:ext cx="16931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4751262" y="2818908"/>
            <a:ext cx="42570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2789522" y="3929072"/>
            <a:ext cx="76190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5822309" y="3351089"/>
            <a:ext cx="0" cy="5779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7437116" y="3687719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9020177" y="3660194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012796" y="3929075"/>
            <a:ext cx="30476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669929" y="3865557"/>
            <a:ext cx="304760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8766213" y="3865557"/>
            <a:ext cx="433860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7252991" y="3865557"/>
            <a:ext cx="399999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4124964" y="3351088"/>
            <a:ext cx="0" cy="573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10205359" y="3586096"/>
            <a:ext cx="93544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pic>
        <p:nvPicPr>
          <p:cNvPr id="192529" name="Picture 1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878" y="3384962"/>
            <a:ext cx="1174596" cy="54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30" name="Line 18"/>
          <p:cNvSpPr>
            <a:spLocks noChangeShapeType="1"/>
          </p:cNvSpPr>
          <p:nvPr/>
        </p:nvSpPr>
        <p:spPr bwMode="auto">
          <a:xfrm flipV="1">
            <a:off x="4116501" y="3948126"/>
            <a:ext cx="4897329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2462928" y="4700433"/>
            <a:ext cx="7456584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结果：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分钟后在</a:t>
            </a:r>
            <a:r>
              <a:rPr lang="en-US" altLang="zh-CN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上点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边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处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32" name="Rectangle 20"/>
          <p:cNvSpPr>
            <a:spLocks noChangeArrowheads="1"/>
          </p:cNvSpPr>
          <p:nvPr/>
        </p:nvSpPr>
        <p:spPr bwMode="auto">
          <a:xfrm>
            <a:off x="2491456" y="5569893"/>
            <a:ext cx="7168216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表示：</a:t>
            </a:r>
            <a:r>
              <a:rPr lang="zh-CN" altLang="en-US" sz="2700" u="sng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                                           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.</a:t>
            </a:r>
            <a:r>
              <a:rPr lang="zh-CN" altLang="en-US" sz="2700" u="sng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2533" name="Text Box 21"/>
          <p:cNvSpPr txBox="1">
            <a:spLocks noChangeArrowheads="1"/>
          </p:cNvSpPr>
          <p:nvPr/>
        </p:nvSpPr>
        <p:spPr bwMode="auto">
          <a:xfrm>
            <a:off x="7001068" y="4826770"/>
            <a:ext cx="71957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右</a:t>
            </a:r>
          </a:p>
        </p:txBody>
      </p:sp>
      <p:sp>
        <p:nvSpPr>
          <p:cNvPr id="192534" name="Text Box 22"/>
          <p:cNvSpPr txBox="1">
            <a:spLocks noChangeArrowheads="1"/>
          </p:cNvSpPr>
          <p:nvPr/>
        </p:nvSpPr>
        <p:spPr bwMode="auto">
          <a:xfrm>
            <a:off x="8182432" y="4853851"/>
            <a:ext cx="50581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192535" name="Rectangle 23"/>
          <p:cNvSpPr>
            <a:spLocks noChangeArrowheads="1"/>
          </p:cNvSpPr>
          <p:nvPr/>
        </p:nvSpPr>
        <p:spPr bwMode="auto">
          <a:xfrm>
            <a:off x="4156710" y="5647196"/>
            <a:ext cx="240688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(+2)×(+3) =</a:t>
            </a:r>
          </a:p>
        </p:txBody>
      </p:sp>
      <p:sp>
        <p:nvSpPr>
          <p:cNvPr id="51224" name="Rectangle 25"/>
          <p:cNvSpPr>
            <a:spLocks noChangeArrowheads="1"/>
          </p:cNvSpPr>
          <p:nvPr/>
        </p:nvSpPr>
        <p:spPr bwMode="auto">
          <a:xfrm>
            <a:off x="1163952" y="1213092"/>
            <a:ext cx="9698188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439892" indent="-1439892" eaLnBrk="1" hangingPunct="1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如果蜗牛一直以每分钟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的速度向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右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爬行，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分钟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它在什么位置？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19232" y="5647196"/>
            <a:ext cx="753223" cy="615696"/>
          </a:xfrm>
          <a:prstGeom prst="rect">
            <a:avLst/>
          </a:prstGeom>
          <a:noFill/>
        </p:spPr>
        <p:txBody>
          <a:bodyPr wrap="square" lIns="121878" tIns="60938" rIns="121878" bIns="6093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6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42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93827E-6 L 0.39861 4.93827E-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993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19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7" grpId="0" animBg="1"/>
      <p:bldP spid="192518" grpId="0"/>
      <p:bldP spid="192530" grpId="0" animBg="1"/>
      <p:bldP spid="192531" grpId="0"/>
      <p:bldP spid="192532" grpId="0"/>
      <p:bldP spid="192533" grpId="0"/>
      <p:bldP spid="192534" grpId="0"/>
      <p:bldP spid="19253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253029" y="1186157"/>
            <a:ext cx="9681456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583880" indent="-1583880" eaLnBrk="1" hangingPunct="1">
              <a:lnSpc>
                <a:spcPct val="150000"/>
              </a:lnSpc>
              <a:buClr>
                <a:schemeClr val="bg2"/>
              </a:buClr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如果蜗牛一直以每分钟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的速度向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左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爬行，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分钟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它在什么位置？</a:t>
            </a:r>
          </a:p>
        </p:txBody>
      </p:sp>
      <p:sp>
        <p:nvSpPr>
          <p:cNvPr id="52227" name="Line 4"/>
          <p:cNvSpPr>
            <a:spLocks noChangeShapeType="1"/>
          </p:cNvSpPr>
          <p:nvPr/>
        </p:nvSpPr>
        <p:spPr bwMode="auto">
          <a:xfrm>
            <a:off x="2669435" y="3743470"/>
            <a:ext cx="76190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8" name="Line 5"/>
          <p:cNvSpPr>
            <a:spLocks noChangeShapeType="1"/>
          </p:cNvSpPr>
          <p:nvPr/>
        </p:nvSpPr>
        <p:spPr bwMode="auto">
          <a:xfrm>
            <a:off x="5721271" y="3502116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9" name="Line 6"/>
          <p:cNvSpPr>
            <a:spLocks noChangeShapeType="1"/>
          </p:cNvSpPr>
          <p:nvPr/>
        </p:nvSpPr>
        <p:spPr bwMode="auto">
          <a:xfrm flipH="1">
            <a:off x="7412267" y="3245939"/>
            <a:ext cx="0" cy="4801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0" name="Line 7"/>
          <p:cNvSpPr>
            <a:spLocks noChangeShapeType="1"/>
          </p:cNvSpPr>
          <p:nvPr/>
        </p:nvSpPr>
        <p:spPr bwMode="auto">
          <a:xfrm>
            <a:off x="9069402" y="3245941"/>
            <a:ext cx="0" cy="4700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1" name="Text Box 8"/>
          <p:cNvSpPr txBox="1">
            <a:spLocks noChangeArrowheads="1"/>
          </p:cNvSpPr>
          <p:nvPr/>
        </p:nvSpPr>
        <p:spPr bwMode="auto">
          <a:xfrm>
            <a:off x="3517049" y="3680071"/>
            <a:ext cx="975656" cy="6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–6</a:t>
            </a:r>
          </a:p>
        </p:txBody>
      </p:sp>
      <p:sp>
        <p:nvSpPr>
          <p:cNvPr id="52232" name="Text Box 9"/>
          <p:cNvSpPr txBox="1">
            <a:spLocks noChangeArrowheads="1"/>
          </p:cNvSpPr>
          <p:nvPr/>
        </p:nvSpPr>
        <p:spPr bwMode="auto">
          <a:xfrm>
            <a:off x="5187942" y="3679955"/>
            <a:ext cx="905815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–4</a:t>
            </a:r>
          </a:p>
        </p:txBody>
      </p:sp>
      <p:sp>
        <p:nvSpPr>
          <p:cNvPr id="52233" name="Text Box 10"/>
          <p:cNvSpPr txBox="1">
            <a:spLocks noChangeArrowheads="1"/>
          </p:cNvSpPr>
          <p:nvPr/>
        </p:nvSpPr>
        <p:spPr bwMode="auto">
          <a:xfrm>
            <a:off x="8917022" y="3679955"/>
            <a:ext cx="304760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6693223" y="3713833"/>
            <a:ext cx="1522743" cy="6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–2</a:t>
            </a:r>
          </a:p>
        </p:txBody>
      </p:sp>
      <p:sp>
        <p:nvSpPr>
          <p:cNvPr id="52235" name="Line 12"/>
          <p:cNvSpPr>
            <a:spLocks noChangeShapeType="1"/>
          </p:cNvSpPr>
          <p:nvPr/>
        </p:nvSpPr>
        <p:spPr bwMode="auto">
          <a:xfrm>
            <a:off x="4004877" y="3497880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>
            <a:off x="7960369" y="2777362"/>
            <a:ext cx="428879" cy="55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</a:p>
        </p:txBody>
      </p:sp>
      <p:sp>
        <p:nvSpPr>
          <p:cNvPr id="193552" name="Line 16"/>
          <p:cNvSpPr>
            <a:spLocks noChangeShapeType="1"/>
          </p:cNvSpPr>
          <p:nvPr/>
        </p:nvSpPr>
        <p:spPr bwMode="auto">
          <a:xfrm flipH="1">
            <a:off x="7420733" y="3245938"/>
            <a:ext cx="165501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40" name="Rectangle 17"/>
          <p:cNvSpPr>
            <a:spLocks noChangeArrowheads="1"/>
          </p:cNvSpPr>
          <p:nvPr/>
        </p:nvSpPr>
        <p:spPr bwMode="auto">
          <a:xfrm>
            <a:off x="10301141" y="3328507"/>
            <a:ext cx="505817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pic>
        <p:nvPicPr>
          <p:cNvPr id="193554" name="Picture 1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625" y="3180306"/>
            <a:ext cx="1153433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55" name="Line 19"/>
          <p:cNvSpPr>
            <a:spLocks noChangeShapeType="1"/>
          </p:cNvSpPr>
          <p:nvPr/>
        </p:nvSpPr>
        <p:spPr bwMode="auto">
          <a:xfrm flipH="1">
            <a:off x="3964666" y="3762524"/>
            <a:ext cx="5113201" cy="211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556" name="Rectangle 20"/>
          <p:cNvSpPr>
            <a:spLocks noChangeArrowheads="1"/>
          </p:cNvSpPr>
          <p:nvPr/>
        </p:nvSpPr>
        <p:spPr bwMode="auto">
          <a:xfrm>
            <a:off x="2521176" y="4732185"/>
            <a:ext cx="8135822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结果：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分钟后在</a:t>
            </a:r>
            <a:r>
              <a:rPr lang="en-US" altLang="zh-CN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上点</a:t>
            </a:r>
            <a:r>
              <a:rPr lang="zh-CN" altLang="en-US" sz="3200" i="1" dirty="0">
                <a:latin typeface="Times New Roman" pitchFamily="18" charset="0"/>
                <a:cs typeface="Times New Roman" pitchFamily="18" charset="0"/>
              </a:rPr>
              <a:t>Ｏ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边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处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557" name="Rectangle 21"/>
          <p:cNvSpPr>
            <a:spLocks noChangeArrowheads="1"/>
          </p:cNvSpPr>
          <p:nvPr/>
        </p:nvSpPr>
        <p:spPr bwMode="auto">
          <a:xfrm>
            <a:off x="7128559" y="4657686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左</a:t>
            </a:r>
          </a:p>
        </p:txBody>
      </p:sp>
      <p:sp>
        <p:nvSpPr>
          <p:cNvPr id="193558" name="Rectangle 22"/>
          <p:cNvSpPr>
            <a:spLocks noChangeArrowheads="1"/>
          </p:cNvSpPr>
          <p:nvPr/>
        </p:nvSpPr>
        <p:spPr bwMode="auto">
          <a:xfrm>
            <a:off x="8504213" y="4706776"/>
            <a:ext cx="50581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3559" name="Rectangle 23"/>
          <p:cNvSpPr>
            <a:spLocks noChangeArrowheads="1"/>
          </p:cNvSpPr>
          <p:nvPr/>
        </p:nvSpPr>
        <p:spPr bwMode="auto">
          <a:xfrm>
            <a:off x="2496837" y="5877568"/>
            <a:ext cx="7312131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表示：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700" u="sng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3560" name="Text Box 24"/>
          <p:cNvSpPr txBox="1">
            <a:spLocks noChangeArrowheads="1"/>
          </p:cNvSpPr>
          <p:nvPr/>
        </p:nvSpPr>
        <p:spPr bwMode="auto">
          <a:xfrm>
            <a:off x="3678842" y="5753868"/>
            <a:ext cx="301438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(–2)×(+3)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63835" y="5755748"/>
            <a:ext cx="837146" cy="615696"/>
          </a:xfrm>
          <a:prstGeom prst="rect">
            <a:avLst/>
          </a:prstGeom>
          <a:noFill/>
        </p:spPr>
        <p:txBody>
          <a:bodyPr wrap="square" lIns="121878" tIns="60938" rIns="121878" bIns="60938" rtlCol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–6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90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3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-0.41129 -0.00062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0573" y="-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0"/>
                                        <p:tgtEl>
                                          <p:spTgt spid="19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51" grpId="0"/>
      <p:bldP spid="193552" grpId="0" animBg="1"/>
      <p:bldP spid="193555" grpId="0" animBg="1"/>
      <p:bldP spid="193556" grpId="0"/>
      <p:bldP spid="193557" grpId="0"/>
      <p:bldP spid="193558" grpId="0"/>
      <p:bldP spid="193559" grpId="0" bldLvl="0"/>
      <p:bldP spid="193560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196697" y="1278887"/>
            <a:ext cx="9860479" cy="160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1583880" indent="-1583880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如果蜗牛一直以每分钟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2cm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的速度向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右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爬行，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分钟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前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它在什么位置？</a:t>
            </a:r>
          </a:p>
        </p:txBody>
      </p:sp>
      <p:sp>
        <p:nvSpPr>
          <p:cNvPr id="53251" name="Line 4"/>
          <p:cNvSpPr>
            <a:spLocks noChangeShapeType="1"/>
          </p:cNvSpPr>
          <p:nvPr/>
        </p:nvSpPr>
        <p:spPr bwMode="auto">
          <a:xfrm>
            <a:off x="8485518" y="3262200"/>
            <a:ext cx="0" cy="3641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Line 5"/>
          <p:cNvSpPr>
            <a:spLocks noChangeShapeType="1"/>
          </p:cNvSpPr>
          <p:nvPr/>
        </p:nvSpPr>
        <p:spPr bwMode="auto">
          <a:xfrm>
            <a:off x="10214610" y="3262200"/>
            <a:ext cx="0" cy="3641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9174127" y="2668535"/>
            <a:ext cx="4513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3254" name="Line 7"/>
          <p:cNvSpPr>
            <a:spLocks noChangeShapeType="1"/>
          </p:cNvSpPr>
          <p:nvPr/>
        </p:nvSpPr>
        <p:spPr bwMode="auto">
          <a:xfrm>
            <a:off x="8485518" y="3622116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5" name="Line 8"/>
          <p:cNvSpPr>
            <a:spLocks noChangeShapeType="1"/>
          </p:cNvSpPr>
          <p:nvPr/>
        </p:nvSpPr>
        <p:spPr bwMode="auto">
          <a:xfrm>
            <a:off x="10214610" y="3694099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6" name="Line 9"/>
          <p:cNvSpPr>
            <a:spLocks noChangeShapeType="1"/>
          </p:cNvSpPr>
          <p:nvPr/>
        </p:nvSpPr>
        <p:spPr bwMode="auto">
          <a:xfrm>
            <a:off x="5109875" y="3603062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7" name="Line 10"/>
          <p:cNvSpPr>
            <a:spLocks noChangeShapeType="1"/>
          </p:cNvSpPr>
          <p:nvPr/>
        </p:nvSpPr>
        <p:spPr bwMode="auto">
          <a:xfrm>
            <a:off x="6862247" y="3603062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8" name="Text Box 11"/>
          <p:cNvSpPr txBox="1">
            <a:spLocks noChangeArrowheads="1"/>
          </p:cNvSpPr>
          <p:nvPr/>
        </p:nvSpPr>
        <p:spPr bwMode="auto">
          <a:xfrm>
            <a:off x="2582907" y="3761963"/>
            <a:ext cx="1178829" cy="6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–6</a:t>
            </a:r>
          </a:p>
        </p:txBody>
      </p:sp>
      <p:sp>
        <p:nvSpPr>
          <p:cNvPr id="53259" name="Text Box 12"/>
          <p:cNvSpPr txBox="1">
            <a:spLocks noChangeArrowheads="1"/>
          </p:cNvSpPr>
          <p:nvPr/>
        </p:nvSpPr>
        <p:spPr bwMode="auto">
          <a:xfrm>
            <a:off x="4597708" y="3793606"/>
            <a:ext cx="871953" cy="6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–4</a:t>
            </a:r>
          </a:p>
        </p:txBody>
      </p:sp>
      <p:sp>
        <p:nvSpPr>
          <p:cNvPr id="53260" name="Text Box 13"/>
          <p:cNvSpPr txBox="1">
            <a:spLocks noChangeArrowheads="1"/>
          </p:cNvSpPr>
          <p:nvPr/>
        </p:nvSpPr>
        <p:spPr bwMode="auto">
          <a:xfrm>
            <a:off x="8269646" y="3719505"/>
            <a:ext cx="493120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6470717" y="3793606"/>
            <a:ext cx="768251" cy="6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–2</a:t>
            </a:r>
          </a:p>
        </p:txBody>
      </p:sp>
      <p:sp>
        <p:nvSpPr>
          <p:cNvPr id="53262" name="Line 15"/>
          <p:cNvSpPr>
            <a:spLocks noChangeShapeType="1"/>
          </p:cNvSpPr>
          <p:nvPr/>
        </p:nvSpPr>
        <p:spPr bwMode="auto">
          <a:xfrm>
            <a:off x="3433693" y="3603062"/>
            <a:ext cx="0" cy="2413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3" name="Line 16"/>
          <p:cNvSpPr>
            <a:spLocks noChangeShapeType="1"/>
          </p:cNvSpPr>
          <p:nvPr/>
        </p:nvSpPr>
        <p:spPr bwMode="auto">
          <a:xfrm>
            <a:off x="2367032" y="3882526"/>
            <a:ext cx="830471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4" name="Text Box 17"/>
          <p:cNvSpPr txBox="1">
            <a:spLocks noChangeArrowheads="1"/>
          </p:cNvSpPr>
          <p:nvPr/>
        </p:nvSpPr>
        <p:spPr bwMode="auto">
          <a:xfrm>
            <a:off x="9854826" y="3721623"/>
            <a:ext cx="596822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94578" name="Line 18"/>
          <p:cNvSpPr>
            <a:spLocks noChangeShapeType="1"/>
          </p:cNvSpPr>
          <p:nvPr/>
        </p:nvSpPr>
        <p:spPr bwMode="auto">
          <a:xfrm>
            <a:off x="8496101" y="3262199"/>
            <a:ext cx="175237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6" name="Rectangle 19"/>
          <p:cNvSpPr>
            <a:spLocks noChangeArrowheads="1"/>
          </p:cNvSpPr>
          <p:nvPr/>
        </p:nvSpPr>
        <p:spPr bwMode="auto">
          <a:xfrm>
            <a:off x="10705613" y="3550132"/>
            <a:ext cx="480420" cy="73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pic>
        <p:nvPicPr>
          <p:cNvPr id="194580" name="Picture 2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-1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55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691" y="3404052"/>
            <a:ext cx="1009518" cy="4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1" name="Rectangle 21"/>
          <p:cNvSpPr>
            <a:spLocks noChangeArrowheads="1"/>
          </p:cNvSpPr>
          <p:nvPr/>
        </p:nvSpPr>
        <p:spPr bwMode="auto">
          <a:xfrm>
            <a:off x="2442371" y="4744825"/>
            <a:ext cx="746090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结果：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分钟前在</a:t>
            </a:r>
            <a:r>
              <a:rPr lang="en-US" altLang="zh-CN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上点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边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处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2" name="Rectangle 22"/>
          <p:cNvSpPr>
            <a:spLocks noChangeArrowheads="1"/>
          </p:cNvSpPr>
          <p:nvPr/>
        </p:nvSpPr>
        <p:spPr bwMode="auto">
          <a:xfrm>
            <a:off x="2419090" y="5497967"/>
            <a:ext cx="6789383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表示：</a:t>
            </a:r>
            <a:r>
              <a:rPr lang="zh-CN" altLang="en-US" sz="3200" u="sng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                            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Arial" pitchFamily="34" charset="0"/>
              </a:rPr>
              <a:t>.</a:t>
            </a:r>
            <a:r>
              <a:rPr lang="zh-CN" altLang="en-US" sz="2700" u="sng" dirty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3" name="Rectangle 23"/>
          <p:cNvSpPr>
            <a:spLocks noChangeArrowheads="1"/>
          </p:cNvSpPr>
          <p:nvPr/>
        </p:nvSpPr>
        <p:spPr bwMode="auto">
          <a:xfrm>
            <a:off x="4559738" y="5473127"/>
            <a:ext cx="2126459" cy="55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(+2)×(–3) =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94584" name="Rectangle 24"/>
          <p:cNvSpPr>
            <a:spLocks noChangeArrowheads="1"/>
          </p:cNvSpPr>
          <p:nvPr/>
        </p:nvSpPr>
        <p:spPr bwMode="auto">
          <a:xfrm>
            <a:off x="6477096" y="5430145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–6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94585" name="Text Box 25"/>
          <p:cNvSpPr txBox="1">
            <a:spLocks noChangeArrowheads="1"/>
          </p:cNvSpPr>
          <p:nvPr/>
        </p:nvSpPr>
        <p:spPr bwMode="auto">
          <a:xfrm>
            <a:off x="6987144" y="4662938"/>
            <a:ext cx="79153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左</a:t>
            </a:r>
          </a:p>
        </p:txBody>
      </p:sp>
      <p:sp>
        <p:nvSpPr>
          <p:cNvPr id="194586" name="Text Box 26"/>
          <p:cNvSpPr txBox="1">
            <a:spLocks noChangeArrowheads="1"/>
          </p:cNvSpPr>
          <p:nvPr/>
        </p:nvSpPr>
        <p:spPr bwMode="auto">
          <a:xfrm>
            <a:off x="8228585" y="4744825"/>
            <a:ext cx="79153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8" tIns="60938" rIns="121878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</a:p>
        </p:txBody>
      </p:sp>
      <p:pic>
        <p:nvPicPr>
          <p:cNvPr id="194588" name="Picture 28">
            <a:hlinkClick r:id="rId3"/>
          </p:cNvPr>
          <p:cNvPicPr>
            <a:picLocks noChangeAspect="1" noChangeArrowheads="1"/>
          </p:cNvPicPr>
          <p:nvPr/>
        </p:nvPicPr>
        <p:blipFill>
          <a:blip r:embed="rId6">
            <a:lum bright="36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692" y="3427340"/>
            <a:ext cx="960842" cy="44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9" name="Line 29"/>
          <p:cNvSpPr>
            <a:spLocks noChangeShapeType="1"/>
          </p:cNvSpPr>
          <p:nvPr/>
        </p:nvSpPr>
        <p:spPr bwMode="auto">
          <a:xfrm flipH="1">
            <a:off x="3302479" y="3838065"/>
            <a:ext cx="5185158" cy="0"/>
          </a:xfrm>
          <a:prstGeom prst="line">
            <a:avLst/>
          </a:prstGeom>
          <a:noFill/>
          <a:ln w="7620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878" tIns="60938" rIns="121878" bIns="60938"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1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0.41285 -0.00154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064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19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/>
      <p:bldP spid="194578" grpId="0" animBg="1"/>
      <p:bldP spid="194581" grpId="0"/>
      <p:bldP spid="194582" grpId="0"/>
      <p:bldP spid="194583" grpId="0"/>
      <p:bldP spid="194584" grpId="0"/>
      <p:bldP spid="194585" grpId="0"/>
      <p:bldP spid="194586" grpId="0"/>
      <p:bldP spid="19458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3184</TotalTime>
  <Words>1800</Words>
  <Application>Microsoft Office PowerPoint</Application>
  <PresentationFormat>自定义</PresentationFormat>
  <Paragraphs>305</Paragraphs>
  <Slides>36</Slides>
  <Notes>9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40" baseType="lpstr">
      <vt:lpstr>2_自定义设计方案</vt:lpstr>
      <vt:lpstr>Equation</vt:lpstr>
      <vt:lpstr>Microsoft 公式 3.0</vt:lpstr>
      <vt:lpstr>MathType 6.0 Equation</vt:lpstr>
      <vt:lpstr>PowerPoint 演示文稿</vt:lpstr>
      <vt:lpstr>PowerPoint 演示文稿</vt:lpstr>
      <vt:lpstr>PowerPoint 演示文稿</vt:lpstr>
      <vt:lpstr>探究：如图，一只蜗牛沿直线 l爬行，它现在的位置在l上的点O．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总结：有理数乘法法则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91</cp:revision>
  <cp:lastPrinted>2001-09-13T10:59:37Z</cp:lastPrinted>
  <dcterms:created xsi:type="dcterms:W3CDTF">2001-09-13T10:49:27Z</dcterms:created>
  <dcterms:modified xsi:type="dcterms:W3CDTF">2024-08-21T07:29:47Z</dcterms:modified>
</cp:coreProperties>
</file>